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57"/>
  </p:notesMasterIdLst>
  <p:sldIdLst>
    <p:sldId id="571" r:id="rId2"/>
    <p:sldId id="495" r:id="rId3"/>
    <p:sldId id="517" r:id="rId4"/>
    <p:sldId id="573" r:id="rId5"/>
    <p:sldId id="533" r:id="rId6"/>
    <p:sldId id="536" r:id="rId7"/>
    <p:sldId id="534" r:id="rId8"/>
    <p:sldId id="535" r:id="rId9"/>
    <p:sldId id="574" r:id="rId10"/>
    <p:sldId id="519" r:id="rId11"/>
    <p:sldId id="499" r:id="rId12"/>
    <p:sldId id="498" r:id="rId13"/>
    <p:sldId id="500" r:id="rId14"/>
    <p:sldId id="501" r:id="rId15"/>
    <p:sldId id="520" r:id="rId16"/>
    <p:sldId id="472" r:id="rId17"/>
    <p:sldId id="471" r:id="rId18"/>
    <p:sldId id="473" r:id="rId19"/>
    <p:sldId id="521" r:id="rId20"/>
    <p:sldId id="474" r:id="rId21"/>
    <p:sldId id="475" r:id="rId22"/>
    <p:sldId id="525" r:id="rId23"/>
    <p:sldId id="476" r:id="rId24"/>
    <p:sldId id="509" r:id="rId25"/>
    <p:sldId id="477" r:id="rId26"/>
    <p:sldId id="523" r:id="rId27"/>
    <p:sldId id="478" r:id="rId28"/>
    <p:sldId id="526" r:id="rId29"/>
    <p:sldId id="572" r:id="rId30"/>
    <p:sldId id="527" r:id="rId31"/>
    <p:sldId id="480" r:id="rId32"/>
    <p:sldId id="481" r:id="rId33"/>
    <p:sldId id="568" r:id="rId34"/>
    <p:sldId id="482" r:id="rId35"/>
    <p:sldId id="484" r:id="rId36"/>
    <p:sldId id="567" r:id="rId37"/>
    <p:sldId id="483" r:id="rId38"/>
    <p:sldId id="494" r:id="rId39"/>
    <p:sldId id="512" r:id="rId40"/>
    <p:sldId id="479" r:id="rId41"/>
    <p:sldId id="531" r:id="rId42"/>
    <p:sldId id="502" r:id="rId43"/>
    <p:sldId id="515" r:id="rId44"/>
    <p:sldId id="575" r:id="rId45"/>
    <p:sldId id="513" r:id="rId46"/>
    <p:sldId id="486" r:id="rId47"/>
    <p:sldId id="485" r:id="rId48"/>
    <p:sldId id="510" r:id="rId49"/>
    <p:sldId id="530" r:id="rId50"/>
    <p:sldId id="505" r:id="rId51"/>
    <p:sldId id="506" r:id="rId52"/>
    <p:sldId id="507" r:id="rId53"/>
    <p:sldId id="532" r:id="rId54"/>
    <p:sldId id="516" r:id="rId55"/>
    <p:sldId id="566" r:id="rId5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Calibri Light" panose="020F0302020204030204" pitchFamily="34" charset="0"/>
      <p:regular r:id="rId62"/>
      <p:italic r:id="rId63"/>
    </p:embeddedFont>
    <p:embeddedFont>
      <p:font typeface="Segoe UI" panose="020B0502040204020203" pitchFamily="34" charset="0"/>
      <p:regular r:id="rId64"/>
      <p:bold r:id="rId65"/>
      <p:italic r:id="rId66"/>
      <p:boldItalic r:id="rId67"/>
    </p:embeddedFont>
    <p:embeddedFont>
      <p:font typeface="Tahoma" panose="020B0604030504040204" pitchFamily="34" charset="0"/>
      <p:regular r:id="rId68"/>
      <p:bold r:id="rId69"/>
    </p:embeddedFont>
    <p:embeddedFont>
      <p:font typeface="Verdana" panose="020B0604030504040204" pitchFamily="34" charset="0"/>
      <p:regular r:id="rId70"/>
      <p:bold r:id="rId71"/>
      <p:italic r:id="rId72"/>
      <p:boldItalic r:id="rId7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09" userDrawn="1">
          <p15:clr>
            <a:srgbClr val="A4A3A4"/>
          </p15:clr>
        </p15:guide>
        <p15:guide id="3" orient="horz" pos="3884" userDrawn="1">
          <p15:clr>
            <a:srgbClr val="A4A3A4"/>
          </p15:clr>
        </p15:guide>
        <p15:guide id="4" pos="1814" userDrawn="1">
          <p15:clr>
            <a:srgbClr val="A4A3A4"/>
          </p15:clr>
        </p15:guide>
        <p15:guide id="5" pos="2676" userDrawn="1">
          <p15:clr>
            <a:srgbClr val="A4A3A4"/>
          </p15:clr>
        </p15:guide>
        <p15:guide id="6" orient="horz" pos="47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туденикина Оксана" initials="СО" lastIdx="1" clrIdx="0">
    <p:extLst>
      <p:ext uri="{19B8F6BF-5375-455C-9EA6-DF929625EA0E}">
        <p15:presenceInfo xmlns:p15="http://schemas.microsoft.com/office/powerpoint/2012/main" userId="Студеникина Окса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0029"/>
    <a:srgbClr val="CC99FF"/>
    <a:srgbClr val="EB0028"/>
    <a:srgbClr val="ACCE74"/>
    <a:srgbClr val="88DB35"/>
    <a:srgbClr val="A9F763"/>
    <a:srgbClr val="0D0D0D"/>
    <a:srgbClr val="8FD7ED"/>
    <a:srgbClr val="42251E"/>
    <a:srgbClr val="4846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928" autoAdjust="0"/>
  </p:normalViewPr>
  <p:slideViewPr>
    <p:cSldViewPr snapToGrid="0">
      <p:cViewPr varScale="1">
        <p:scale>
          <a:sx n="122" d="100"/>
          <a:sy n="122" d="100"/>
        </p:scale>
        <p:origin x="1546" y="86"/>
      </p:cViewPr>
      <p:guideLst>
        <p:guide orient="horz" pos="709"/>
        <p:guide orient="horz" pos="3884"/>
        <p:guide pos="1814"/>
        <p:guide pos="2676"/>
        <p:guide orient="horz" pos="4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70" Type="http://schemas.openxmlformats.org/officeDocument/2006/relationships/font" Target="fonts/font13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font" Target="fonts/font16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1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DFBDE-ECC9-4A72-977B-292A4EBB8A6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59600-3B43-4463-A67C-D64D01DC06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749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43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805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412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103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807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580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890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026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945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153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27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68B32-F5DB-4D6E-ACD3-6025EF57DE2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492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1.sv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8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2.png"/><Relationship Id="rId7" Type="http://schemas.openxmlformats.org/officeDocument/2006/relationships/image" Target="../media/image104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4" Type="http://schemas.openxmlformats.org/officeDocument/2006/relationships/image" Target="../media/image10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7.jpeg"/><Relationship Id="rId7" Type="http://schemas.openxmlformats.org/officeDocument/2006/relationships/image" Target="../media/image10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108.jpeg"/><Relationship Id="rId9" Type="http://schemas.openxmlformats.org/officeDocument/2006/relationships/image" Target="../media/image111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sv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33.png"/><Relationship Id="rId7" Type="http://schemas.openxmlformats.org/officeDocument/2006/relationships/image" Target="../media/image104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svg"/><Relationship Id="rId5" Type="http://schemas.openxmlformats.org/officeDocument/2006/relationships/image" Target="../media/image135.png"/><Relationship Id="rId4" Type="http://schemas.openxmlformats.org/officeDocument/2006/relationships/image" Target="../media/image134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svg"/><Relationship Id="rId5" Type="http://schemas.openxmlformats.org/officeDocument/2006/relationships/image" Target="../media/image144.png"/><Relationship Id="rId4" Type="http://schemas.openxmlformats.org/officeDocument/2006/relationships/image" Target="../media/image105.sv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51.sv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05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sv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05.svg"/><Relationship Id="rId4" Type="http://schemas.openxmlformats.org/officeDocument/2006/relationships/image" Target="../media/image10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svg"/><Relationship Id="rId7" Type="http://schemas.openxmlformats.org/officeDocument/2006/relationships/hyperlink" Target="https://www.oasiscatalog.com/collections/novinki-sezona-2022-2023" TargetMode="External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asiscatalog.com/collection/18445" TargetMode="External"/><Relationship Id="rId5" Type="http://schemas.openxmlformats.org/officeDocument/2006/relationships/image" Target="../media/image168.svg"/><Relationship Id="rId4" Type="http://schemas.openxmlformats.org/officeDocument/2006/relationships/image" Target="../media/image16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2278665"/>
            <a:ext cx="6102520" cy="2298225"/>
          </a:xfrm>
          <a:prstGeom prst="rect">
            <a:avLst/>
          </a:prstGeom>
          <a:solidFill>
            <a:srgbClr val="EA0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1E79BF-378C-4F8C-9E5F-38BEF0BB7866}"/>
              </a:ext>
            </a:extLst>
          </p:cNvPr>
          <p:cNvSpPr txBox="1"/>
          <p:nvPr/>
        </p:nvSpPr>
        <p:spPr>
          <a:xfrm>
            <a:off x="2917555" y="2860577"/>
            <a:ext cx="3387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Новинки</a:t>
            </a:r>
            <a:r>
              <a:rPr lang="ru-RU" sz="3100" b="1" dirty="0">
                <a:solidFill>
                  <a:srgbClr val="EA002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ru-RU" sz="3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сезона 22-23</a:t>
            </a:r>
            <a:endParaRPr lang="ru-RU" sz="31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8B169A-5CE4-44F4-8AE8-1511BE1D06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5023" y="3095367"/>
            <a:ext cx="1873995" cy="54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30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37199EF-891B-4FA0-BD3D-DB2FF6476BE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28B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8F3EE0-50ED-43C1-9946-D7B21F9B1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32632" y="1227905"/>
            <a:ext cx="3278736" cy="9823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F613B0-315F-47D0-B82C-0C314269ACA3}"/>
              </a:ext>
            </a:extLst>
          </p:cNvPr>
          <p:cNvSpPr txBox="1"/>
          <p:nvPr/>
        </p:nvSpPr>
        <p:spPr>
          <a:xfrm>
            <a:off x="744647" y="2932533"/>
            <a:ext cx="76547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Гармоничное и эффективное </a:t>
            </a:r>
          </a:p>
          <a:p>
            <a:pPr algn="ctr"/>
            <a:r>
              <a:rPr lang="ru-RU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окружение современного человека</a:t>
            </a:r>
          </a:p>
          <a:p>
            <a:pPr algn="ctr"/>
            <a:endParaRPr lang="ru-RU" sz="2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7D7F9A-6E02-474D-9259-22C3EC6BC06D}"/>
              </a:ext>
            </a:extLst>
          </p:cNvPr>
          <p:cNvSpPr txBox="1"/>
          <p:nvPr/>
        </p:nvSpPr>
        <p:spPr>
          <a:xfrm>
            <a:off x="1733751" y="4011190"/>
            <a:ext cx="5676499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2-х</a:t>
            </a:r>
            <a:r>
              <a:rPr lang="ru-RU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кратный прирост </a:t>
            </a:r>
          </a:p>
          <a:p>
            <a:pPr algn="ctr"/>
            <a:r>
              <a:rPr lang="ru-RU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сравнении с прошлым годом</a:t>
            </a:r>
          </a:p>
        </p:txBody>
      </p:sp>
    </p:spTree>
    <p:extLst>
      <p:ext uri="{BB962C8B-B14F-4D97-AF65-F5344CB8AC3E}">
        <p14:creationId xmlns:p14="http://schemas.microsoft.com/office/powerpoint/2010/main" val="935910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9B3335-387A-4899-84FE-F282E90C8F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7999"/>
          </a:xfrm>
          <a:prstGeom prst="rect">
            <a:avLst/>
          </a:prstGeom>
          <a:solidFill>
            <a:srgbClr val="7B072E"/>
          </a:solidFill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743D5-1D80-4018-93BD-C4B2C4763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1980" y="5863658"/>
            <a:ext cx="1896670" cy="568291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724E38E-02AD-4636-98B8-2370C1FFB0B4}"/>
              </a:ext>
            </a:extLst>
          </p:cNvPr>
          <p:cNvGrpSpPr/>
          <p:nvPr/>
        </p:nvGrpSpPr>
        <p:grpSpPr>
          <a:xfrm>
            <a:off x="6037175" y="362812"/>
            <a:ext cx="2963950" cy="1074535"/>
            <a:chOff x="4981871" y="4567017"/>
            <a:chExt cx="2963950" cy="1074535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EE5FD701-5CFF-4FE5-9B08-9106573B8D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931697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solidFill>
                    <a:schemeClr val="bg1">
                      <a:lumMod val="85000"/>
                    </a:schemeClr>
                  </a:solidFill>
                  <a:latin typeface="Verdana" panose="020B0604030504040204" pitchFamily="34" charset="0"/>
                </a:rPr>
                <a:t>595690</a:t>
              </a:r>
            </a:p>
          </p:txBody>
        </p:sp>
        <p:sp>
          <p:nvSpPr>
            <p:cNvPr id="9" name="TextBox 12">
              <a:extLst>
                <a:ext uri="{FF2B5EF4-FFF2-40B4-BE49-F238E27FC236}">
                  <a16:creationId xmlns:a16="http://schemas.microsoft.com/office/drawing/2014/main" id="{AF2FBEA3-B6CB-4333-A23B-7CB09390E9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2" y="4808036"/>
              <a:ext cx="2963949" cy="470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bg1">
                      <a:lumMod val="8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Беспроводные наушники </a:t>
              </a:r>
              <a:r>
                <a:rPr lang="en-US" sz="1200" b="1" dirty="0">
                  <a:solidFill>
                    <a:schemeClr val="bg1">
                      <a:lumMod val="8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TWS «</a:t>
              </a:r>
              <a:r>
                <a:rPr lang="en-US" sz="1200" b="1" dirty="0" err="1">
                  <a:solidFill>
                    <a:schemeClr val="bg1">
                      <a:lumMod val="8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Mysound</a:t>
              </a:r>
              <a:r>
                <a:rPr lang="en-US" sz="1200" b="1" dirty="0">
                  <a:solidFill>
                    <a:schemeClr val="bg1">
                      <a:lumMod val="8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Free Pro Black»</a:t>
              </a:r>
              <a:endParaRPr lang="ru-RU" sz="1200" b="1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181A691-9543-40C8-9D35-81708C6B48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9265" y="5333775"/>
              <a:ext cx="1365364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3 518</a:t>
              </a:r>
              <a:r>
                <a:rPr lang="ru-RU" sz="1400" i="0" baseline="3000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11</a:t>
              </a:r>
              <a:r>
                <a:rPr lang="ru-RU" sz="1400" baseline="30000" dirty="0">
                  <a:solidFill>
                    <a:schemeClr val="bg1"/>
                  </a:solidFill>
                  <a:latin typeface="Verdana" panose="020B0604030504040204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A6CC62C-8441-4FC6-99FE-76B21A5997EE}"/>
              </a:ext>
            </a:extLst>
          </p:cNvPr>
          <p:cNvSpPr txBox="1"/>
          <p:nvPr/>
        </p:nvSpPr>
        <p:spPr>
          <a:xfrm>
            <a:off x="451980" y="441393"/>
            <a:ext cx="28198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Покрытие </a:t>
            </a:r>
            <a:r>
              <a:rPr lang="en-US" sz="1100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soft-touch</a:t>
            </a:r>
            <a:r>
              <a:rPr lang="ru-RU" sz="1100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Сенсорное управление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Удобная посадка в ушах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E08CF1C3-3E9C-4342-97CF-875853F2B2C4}"/>
              </a:ext>
            </a:extLst>
          </p:cNvPr>
          <p:cNvGrpSpPr/>
          <p:nvPr/>
        </p:nvGrpSpPr>
        <p:grpSpPr>
          <a:xfrm>
            <a:off x="5436973" y="4695568"/>
            <a:ext cx="3362242" cy="2061416"/>
            <a:chOff x="5264613" y="4480142"/>
            <a:chExt cx="3528392" cy="2160240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463A79AF-664A-4A08-BD91-6FD8DF856A57}"/>
                </a:ext>
              </a:extLst>
            </p:cNvPr>
            <p:cNvSpPr/>
            <p:nvPr/>
          </p:nvSpPr>
          <p:spPr>
            <a:xfrm>
              <a:off x="5264613" y="4480142"/>
              <a:ext cx="3528392" cy="21602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41ABE894-C239-45A1-9A8A-5EC2DB504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9364" y="4594987"/>
              <a:ext cx="3079016" cy="193055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46F8C77-3D31-44AA-9280-E95ECCAA01A4}"/>
              </a:ext>
            </a:extLst>
          </p:cNvPr>
          <p:cNvSpPr txBox="1"/>
          <p:nvPr/>
        </p:nvSpPr>
        <p:spPr bwMode="auto">
          <a:xfrm>
            <a:off x="5882185" y="6216507"/>
            <a:ext cx="8852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100" dirty="0">
                <a:latin typeface="Verdana"/>
                <a:ea typeface="Verdana"/>
                <a:cs typeface="Verdana"/>
              </a:rPr>
              <a:t>Внешние</a:t>
            </a:r>
            <a:br>
              <a:rPr lang="ru-RU" sz="1100" dirty="0">
                <a:latin typeface="Verdana"/>
                <a:ea typeface="Verdana"/>
                <a:cs typeface="Verdana"/>
              </a:rPr>
            </a:br>
            <a:r>
              <a:rPr lang="ru-RU" sz="1100" dirty="0">
                <a:latin typeface="Verdana"/>
                <a:ea typeface="Verdana"/>
                <a:cs typeface="Verdana"/>
              </a:rPr>
              <a:t>шумы</a:t>
            </a:r>
            <a:endParaRPr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4D6C41-4FE4-4306-8810-1FB100E2FA73}"/>
              </a:ext>
            </a:extLst>
          </p:cNvPr>
          <p:cNvSpPr txBox="1"/>
          <p:nvPr/>
        </p:nvSpPr>
        <p:spPr bwMode="auto">
          <a:xfrm>
            <a:off x="7383995" y="6216506"/>
            <a:ext cx="1156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100" dirty="0">
                <a:solidFill>
                  <a:srgbClr val="00B0F0"/>
                </a:solidFill>
                <a:latin typeface="Verdana"/>
                <a:ea typeface="Verdana"/>
                <a:cs typeface="Verdana"/>
              </a:rPr>
              <a:t>Чистый</a:t>
            </a:r>
            <a:br>
              <a:rPr lang="ru-RU" sz="1100" dirty="0">
                <a:solidFill>
                  <a:srgbClr val="00B0F0"/>
                </a:solidFill>
                <a:latin typeface="Verdana"/>
                <a:ea typeface="Verdana"/>
                <a:cs typeface="Verdana"/>
              </a:rPr>
            </a:br>
            <a:r>
              <a:rPr lang="ru-RU" sz="1100" dirty="0">
                <a:solidFill>
                  <a:srgbClr val="00B0F0"/>
                </a:solidFill>
                <a:latin typeface="Verdana"/>
                <a:ea typeface="Verdana"/>
                <a:cs typeface="Verdana"/>
              </a:rPr>
              <a:t>аудиосигнал</a:t>
            </a:r>
            <a:endParaRPr dirty="0">
              <a:solidFill>
                <a:srgbClr val="00B0F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D3E45B-6ED8-4944-9687-40CBEA98266C}"/>
              </a:ext>
            </a:extLst>
          </p:cNvPr>
          <p:cNvSpPr txBox="1"/>
          <p:nvPr/>
        </p:nvSpPr>
        <p:spPr bwMode="auto">
          <a:xfrm>
            <a:off x="5832370" y="4900101"/>
            <a:ext cx="1388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200" b="1" dirty="0">
                <a:latin typeface="Verdana"/>
                <a:ea typeface="Verdana"/>
                <a:cs typeface="Verdana"/>
              </a:rPr>
              <a:t>Функция </a:t>
            </a:r>
            <a:r>
              <a:rPr lang="en-US" sz="1200" b="1" dirty="0">
                <a:solidFill>
                  <a:srgbClr val="00B0F0"/>
                </a:solidFill>
                <a:latin typeface="Verdana"/>
                <a:ea typeface="Verdana"/>
                <a:cs typeface="Verdana"/>
              </a:rPr>
              <a:t>ANC</a:t>
            </a:r>
            <a:endParaRPr sz="2000" b="1" dirty="0">
              <a:solidFill>
                <a:srgbClr val="00B0F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662650-18BE-4D42-8785-B8EBB1D83420}"/>
              </a:ext>
            </a:extLst>
          </p:cNvPr>
          <p:cNvSpPr txBox="1"/>
          <p:nvPr/>
        </p:nvSpPr>
        <p:spPr>
          <a:xfrm>
            <a:off x="357097" y="6467359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</p:spTree>
    <p:extLst>
      <p:ext uri="{BB962C8B-B14F-4D97-AF65-F5344CB8AC3E}">
        <p14:creationId xmlns:p14="http://schemas.microsoft.com/office/powerpoint/2010/main" val="2373357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8666FD8-B823-4488-A9B6-24E5E0C1FF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743" y="0"/>
            <a:ext cx="4342397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DFFE7A-84F6-473F-8CA6-B538CE5F25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65875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2DD997-9219-4F76-A68D-423094BAC0F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75195" y="6065339"/>
            <a:ext cx="1484592" cy="444822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92AFAF9-2255-4186-8588-97C67896C76A}"/>
              </a:ext>
            </a:extLst>
          </p:cNvPr>
          <p:cNvGrpSpPr/>
          <p:nvPr/>
        </p:nvGrpSpPr>
        <p:grpSpPr>
          <a:xfrm>
            <a:off x="293601" y="308043"/>
            <a:ext cx="2485318" cy="903087"/>
            <a:chOff x="4981871" y="4567017"/>
            <a:chExt cx="2485318" cy="903087"/>
          </a:xfrm>
        </p:grpSpPr>
        <p:sp>
          <p:nvSpPr>
            <p:cNvPr id="9" name="TextBox 11">
              <a:extLst>
                <a:ext uri="{FF2B5EF4-FFF2-40B4-BE49-F238E27FC236}">
                  <a16:creationId xmlns:a16="http://schemas.microsoft.com/office/drawing/2014/main" id="{960010F7-B366-4D8E-9D15-3A92C44EC7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931697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solidFill>
                    <a:schemeClr val="bg1">
                      <a:lumMod val="85000"/>
                    </a:schemeClr>
                  </a:solidFill>
                  <a:latin typeface="Verdana" panose="020B0604030504040204" pitchFamily="34" charset="0"/>
                </a:rPr>
                <a:t>595695</a:t>
              </a:r>
            </a:p>
          </p:txBody>
        </p: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3CFD6D23-4FC9-45B9-A1C0-EDD8CC59E9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2" y="4808036"/>
              <a:ext cx="2485317" cy="272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bg1">
                      <a:lumMod val="8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Ночник «</a:t>
              </a:r>
              <a:r>
                <a:rPr lang="en-US" sz="1200" b="1" dirty="0">
                  <a:solidFill>
                    <a:schemeClr val="bg1">
                      <a:lumMod val="8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LED Mercury»</a:t>
              </a:r>
              <a:endParaRPr lang="ru-RU" sz="1200" b="1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F3E72E9-8EA4-49AF-A191-81B55BFD17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1" y="5162327"/>
              <a:ext cx="1399230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2 995</a:t>
              </a:r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ru-RU" sz="1400" baseline="30000" dirty="0">
                  <a:solidFill>
                    <a:schemeClr val="bg1"/>
                  </a:solidFill>
                  <a:latin typeface="Verdana" panose="020B0604030504040204" pitchFamily="34" charset="0"/>
                </a:rPr>
                <a:t>62</a:t>
              </a:r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3F69727-F336-4B0A-AE64-58D47C7796C2}"/>
              </a:ext>
            </a:extLst>
          </p:cNvPr>
          <p:cNvSpPr txBox="1"/>
          <p:nvPr/>
        </p:nvSpPr>
        <p:spPr>
          <a:xfrm>
            <a:off x="117227" y="1370634"/>
            <a:ext cx="332193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Регулировка яркости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Теплый и холодный свет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 4 ч. работы на одном заряде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Складная конструкция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Спасет ваши мизинчики в темноте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30F1453C-AC01-4D29-8AC3-0DAEC8A85E92}"/>
              </a:ext>
            </a:extLst>
          </p:cNvPr>
          <p:cNvGrpSpPr/>
          <p:nvPr/>
        </p:nvGrpSpPr>
        <p:grpSpPr>
          <a:xfrm>
            <a:off x="5174945" y="318480"/>
            <a:ext cx="2422437" cy="888799"/>
            <a:chOff x="4981871" y="4567017"/>
            <a:chExt cx="2422437" cy="888799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B1DF8D06-DD9B-4415-9745-3BF3C304D3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931697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solidFill>
                    <a:schemeClr val="bg1"/>
                  </a:solidFill>
                  <a:latin typeface="Verdana" panose="020B0604030504040204" pitchFamily="34" charset="0"/>
                </a:rPr>
                <a:t>595692</a:t>
              </a:r>
            </a:p>
          </p:txBody>
        </p:sp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id="{0D59EC42-0F34-4980-A0A6-3A4681F647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2" y="4808036"/>
              <a:ext cx="2422436" cy="272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Ночник </a:t>
              </a:r>
              <a:r>
                <a:rPr lang="en-US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«</a:t>
              </a:r>
              <a:r>
                <a:rPr lang="en-US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LED Phoenix»</a:t>
              </a:r>
              <a:endPara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0B0EA86-E562-42D7-839E-B3E36F9333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1" y="5148039"/>
              <a:ext cx="1399230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2 497</a:t>
              </a:r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ru-RU" sz="1400" baseline="30000" dirty="0">
                  <a:solidFill>
                    <a:schemeClr val="bg1"/>
                  </a:solidFill>
                  <a:latin typeface="Verdana" panose="020B0604030504040204" pitchFamily="34" charset="0"/>
                </a:rPr>
                <a:t>41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9BF6F31-068A-404C-9EF6-F4E86F333CFE}"/>
              </a:ext>
            </a:extLst>
          </p:cNvPr>
          <p:cNvSpPr txBox="1"/>
          <p:nvPr/>
        </p:nvSpPr>
        <p:spPr>
          <a:xfrm>
            <a:off x="5020557" y="1416486"/>
            <a:ext cx="321539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Элегантный дизайн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RGB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Наполнитель из кристаллов природной соли, которая улучшает воздух в помещении при нагреве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Регулировка яркости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4786E1-345C-4B60-AC0F-98FBFEB470C6}"/>
              </a:ext>
            </a:extLst>
          </p:cNvPr>
          <p:cNvSpPr txBox="1"/>
          <p:nvPr/>
        </p:nvSpPr>
        <p:spPr>
          <a:xfrm>
            <a:off x="357097" y="6501227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4843E45-A89A-40D5-8BD3-E297C4A40B1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3181" y="6056404"/>
            <a:ext cx="1484596" cy="44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52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4428B4-6A8A-45DB-9A5E-6741F21460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7BA472B-AD1D-42D9-B3D7-7E37C2D8F681}"/>
              </a:ext>
            </a:extLst>
          </p:cNvPr>
          <p:cNvGrpSpPr/>
          <p:nvPr/>
        </p:nvGrpSpPr>
        <p:grpSpPr>
          <a:xfrm>
            <a:off x="7218393" y="101724"/>
            <a:ext cx="2096592" cy="1434097"/>
            <a:chOff x="4981871" y="4567017"/>
            <a:chExt cx="1898194" cy="143409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F0B4554-38CA-4DF4-B1B9-4B1BC4098D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931697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</a:rPr>
                <a:t>595701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72F1C8-F352-4D96-8830-8D76454C4A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3" y="4808036"/>
              <a:ext cx="1898192" cy="865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Фонарь аккумуляторный </a:t>
              </a:r>
              <a:b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налобным ремнем «</a:t>
              </a:r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LED Z9»</a:t>
              </a:r>
              <a:endPara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9B07C9-317F-46F9-ACB1-EA3A19D24F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1" y="5693337"/>
              <a:ext cx="1359516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1 510</a:t>
              </a:r>
              <a:r>
                <a:rPr lang="ru-RU" sz="1400" baseline="30000" dirty="0">
                  <a:solidFill>
                    <a:schemeClr val="bg1"/>
                  </a:solidFill>
                  <a:latin typeface="Verdana" panose="020B0604030504040204" pitchFamily="34" charset="0"/>
                </a:rPr>
                <a:t> 70</a:t>
              </a:r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9161792-99A4-462E-B441-09FF91D7928C}"/>
              </a:ext>
            </a:extLst>
          </p:cNvPr>
          <p:cNvSpPr txBox="1"/>
          <p:nvPr/>
        </p:nvSpPr>
        <p:spPr>
          <a:xfrm>
            <a:off x="4825000" y="5479003"/>
            <a:ext cx="239339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Металлический корпус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режима работы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Налобное и магнитное крепление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Зарядка по USB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888B0E1-5F84-4D74-8223-9FC134660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5369" y="6094328"/>
            <a:ext cx="1896670" cy="56829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E86184-7C21-4F38-942E-1118B980C0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79" y="0"/>
            <a:ext cx="4404494" cy="6857999"/>
          </a:xfrm>
          <a:prstGeom prst="rect">
            <a:avLst/>
          </a:prstGeom>
          <a:solidFill>
            <a:srgbClr val="628BA9"/>
          </a:solidFill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A90D099-0B56-4342-8859-60BF88427448}"/>
              </a:ext>
            </a:extLst>
          </p:cNvPr>
          <p:cNvGrpSpPr/>
          <p:nvPr/>
        </p:nvGrpSpPr>
        <p:grpSpPr>
          <a:xfrm>
            <a:off x="255369" y="166542"/>
            <a:ext cx="2845416" cy="1054685"/>
            <a:chOff x="4981871" y="4567017"/>
            <a:chExt cx="2845416" cy="1054685"/>
          </a:xfrm>
        </p:grpSpPr>
        <p:sp>
          <p:nvSpPr>
            <p:cNvPr id="5" name="TextBox 11">
              <a:extLst>
                <a:ext uri="{FF2B5EF4-FFF2-40B4-BE49-F238E27FC236}">
                  <a16:creationId xmlns:a16="http://schemas.microsoft.com/office/drawing/2014/main" id="{3614FE75-5FEE-40A8-B7A0-8A338E767B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931697" cy="31200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</a:rPr>
                <a:t>595693</a:t>
              </a:r>
            </a:p>
          </p:txBody>
        </p:sp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597941A9-405C-40CD-998A-3F1730B205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2" y="4808036"/>
              <a:ext cx="2845415" cy="470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Декоративный светильник </a:t>
              </a:r>
              <a:b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диффузором «</a:t>
              </a:r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LED Aura</a:t>
              </a:r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4AA543A-B3D8-4B2F-A979-02EDB3F46C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0" y="5313925"/>
              <a:ext cx="1422381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2 595</a:t>
              </a:r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ru-RU" sz="1400" baseline="30000" dirty="0">
                  <a:solidFill>
                    <a:schemeClr val="bg1"/>
                  </a:solidFill>
                  <a:latin typeface="Verdana" panose="020B0604030504040204" pitchFamily="34" charset="0"/>
                </a:rPr>
                <a:t>62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ACF929E-9391-4F1E-A86E-A5188F87DD66}"/>
              </a:ext>
            </a:extLst>
          </p:cNvPr>
          <p:cNvSpPr txBox="1"/>
          <p:nvPr/>
        </p:nvSpPr>
        <p:spPr>
          <a:xfrm>
            <a:off x="81167" y="1374885"/>
            <a:ext cx="244448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Элегантный дизайн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режима яркости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Диффузор и фумигатор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 36 ч. работы </a:t>
            </a:r>
            <a:b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аккумулятора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5EA5C0-D991-4660-8E0A-D3F9B217BFE4}"/>
              </a:ext>
            </a:extLst>
          </p:cNvPr>
          <p:cNvSpPr txBox="1"/>
          <p:nvPr/>
        </p:nvSpPr>
        <p:spPr>
          <a:xfrm>
            <a:off x="357097" y="6467359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</p:spTree>
    <p:extLst>
      <p:ext uri="{BB962C8B-B14F-4D97-AF65-F5344CB8AC3E}">
        <p14:creationId xmlns:p14="http://schemas.microsoft.com/office/powerpoint/2010/main" val="2114561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AA534C-933D-49D6-AC09-2F7B640524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48293932-9AA7-47B4-B9B6-162ACCFF4830}"/>
              </a:ext>
            </a:extLst>
          </p:cNvPr>
          <p:cNvGrpSpPr/>
          <p:nvPr/>
        </p:nvGrpSpPr>
        <p:grpSpPr>
          <a:xfrm>
            <a:off x="6001856" y="779531"/>
            <a:ext cx="2485318" cy="1066599"/>
            <a:chOff x="4981871" y="4567017"/>
            <a:chExt cx="2485318" cy="1066599"/>
          </a:xfrm>
        </p:grpSpPr>
        <p:sp>
          <p:nvSpPr>
            <p:cNvPr id="7" name="TextBox 11">
              <a:extLst>
                <a:ext uri="{FF2B5EF4-FFF2-40B4-BE49-F238E27FC236}">
                  <a16:creationId xmlns:a16="http://schemas.microsoft.com/office/drawing/2014/main" id="{0B382369-8949-49E2-AAA7-CDCF6D2C90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931697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solidFill>
                    <a:schemeClr val="bg1">
                      <a:lumMod val="85000"/>
                    </a:schemeClr>
                  </a:solidFill>
                  <a:latin typeface="Verdana" panose="020B0604030504040204" pitchFamily="34" charset="0"/>
                </a:rPr>
                <a:t>595699</a:t>
              </a:r>
            </a:p>
          </p:txBody>
        </p:sp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AB249197-31B5-4078-8FBD-ACED797006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2" y="4808036"/>
              <a:ext cx="2485317" cy="470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bg1">
                      <a:lumMod val="8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Фонарь аккумуляторный  «</a:t>
              </a:r>
              <a:r>
                <a:rPr lang="en-US" sz="1200" b="1" dirty="0">
                  <a:solidFill>
                    <a:schemeClr val="bg1">
                      <a:lumMod val="8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LED Z4»</a:t>
              </a:r>
              <a:endParaRPr lang="ru-RU" sz="1200" b="1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4AE8BED-2462-4F77-947F-B342FED710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9265" y="5325839"/>
              <a:ext cx="1417617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1 497</a:t>
              </a:r>
              <a:r>
                <a:rPr lang="ru-RU" sz="1400" baseline="30000" dirty="0">
                  <a:solidFill>
                    <a:schemeClr val="bg1"/>
                  </a:solidFill>
                  <a:latin typeface="Verdana" panose="020B0604030504040204" pitchFamily="34" charset="0"/>
                </a:rPr>
                <a:t> 41</a:t>
              </a:r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8F939F1-9AF6-421B-ACC6-60A026338ABB}"/>
              </a:ext>
            </a:extLst>
          </p:cNvPr>
          <p:cNvSpPr txBox="1"/>
          <p:nvPr/>
        </p:nvSpPr>
        <p:spPr>
          <a:xfrm>
            <a:off x="6001856" y="5609082"/>
            <a:ext cx="28198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режима работы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ч. на одном заряде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Удобная ручка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Зарядка по USB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29AD760-4542-4BCC-8B07-2408A768C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1726" y="5894898"/>
            <a:ext cx="1896670" cy="5682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F84CE7-026B-49AD-AFE0-A4EF14B93FF4}"/>
              </a:ext>
            </a:extLst>
          </p:cNvPr>
          <p:cNvSpPr txBox="1"/>
          <p:nvPr/>
        </p:nvSpPr>
        <p:spPr>
          <a:xfrm>
            <a:off x="357097" y="6467359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</p:spTree>
    <p:extLst>
      <p:ext uri="{BB962C8B-B14F-4D97-AF65-F5344CB8AC3E}">
        <p14:creationId xmlns:p14="http://schemas.microsoft.com/office/powerpoint/2010/main" val="1530379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B75B71E-3980-4C91-A1DF-702C0DF9BF7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608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4AF3E3-91B8-45B5-9DF2-E8626AFAC95E}"/>
              </a:ext>
            </a:extLst>
          </p:cNvPr>
          <p:cNvSpPr txBox="1"/>
          <p:nvPr/>
        </p:nvSpPr>
        <p:spPr>
          <a:xfrm>
            <a:off x="576263" y="3577495"/>
            <a:ext cx="799147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2-х </a:t>
            </a:r>
            <a:r>
              <a:rPr lang="ru-RU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кратный </a:t>
            </a:r>
          </a:p>
          <a:p>
            <a:pPr algn="ctr"/>
            <a:r>
              <a:rPr lang="ru-RU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прирост в сравнении </a:t>
            </a:r>
          </a:p>
          <a:p>
            <a:pPr algn="ctr"/>
            <a:r>
              <a:rPr lang="ru-RU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прошлым годом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8AE9B6E-10C0-4BB2-9F75-94A0CA1B44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972837" y="733329"/>
            <a:ext cx="1335763" cy="191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75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CD67F7-579D-4BB4-A569-1F00555CA8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7" y="0"/>
            <a:ext cx="9139125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0C906F-393B-4599-B6CE-810CB5AE6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04200" y="274917"/>
            <a:ext cx="618391" cy="887257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23464A2-E2C1-4949-A645-6AE7A2723C9E}"/>
              </a:ext>
            </a:extLst>
          </p:cNvPr>
          <p:cNvGrpSpPr/>
          <p:nvPr/>
        </p:nvGrpSpPr>
        <p:grpSpPr>
          <a:xfrm>
            <a:off x="275227" y="5029783"/>
            <a:ext cx="2633786" cy="1261822"/>
            <a:chOff x="4981871" y="4567017"/>
            <a:chExt cx="2633786" cy="126182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7490D9-241C-4EBC-8255-377F613836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1007502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sz="1100" b="0" i="0" dirty="0">
                  <a:solidFill>
                    <a:schemeClr val="bg1">
                      <a:lumMod val="95000"/>
                    </a:schemeClr>
                  </a:solidFill>
                  <a:effectLst/>
                  <a:latin typeface="Verdana" panose="020B0604030504040204" pitchFamily="34" charset="0"/>
                </a:rPr>
                <a:t>825909</a:t>
              </a:r>
              <a:endParaRPr lang="en-US" altLang="ru-RU" sz="11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38D0A8-5D15-420D-8652-79617C577C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2" y="4808037"/>
              <a:ext cx="2633785" cy="667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bg1">
                      <a:lumMod val="9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Набор аксессуаров </a:t>
              </a:r>
              <a:br>
                <a:rPr lang="ru-RU" sz="1200" b="1" dirty="0">
                  <a:solidFill>
                    <a:schemeClr val="bg1">
                      <a:lumMod val="9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200" b="1" dirty="0">
                  <a:solidFill>
                    <a:schemeClr val="bg1">
                      <a:lumMod val="9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для вина со стеклянной крышкой «</a:t>
              </a:r>
              <a:r>
                <a:rPr lang="ru-RU" sz="1200" b="1" dirty="0" err="1">
                  <a:solidFill>
                    <a:schemeClr val="bg1">
                      <a:lumMod val="9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Pinotage</a:t>
              </a:r>
              <a:r>
                <a:rPr lang="ru-RU" sz="1200" b="1" dirty="0">
                  <a:solidFill>
                    <a:schemeClr val="bg1">
                      <a:lumMod val="9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C32B78-C71B-457B-9A84-B6D1E3EB6B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9124" y="5521062"/>
              <a:ext cx="1440299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2 099 </a:t>
              </a:r>
              <a:r>
                <a:rPr lang="ru-RU" sz="1400" i="0" baseline="3000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94</a:t>
              </a:r>
              <a:r>
                <a:rPr lang="en-US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Verdana" panose="020B060403050404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78A604F-2E42-41FE-ABCB-11B6236F2CEA}"/>
              </a:ext>
            </a:extLst>
          </p:cNvPr>
          <p:cNvSpPr txBox="1"/>
          <p:nvPr/>
        </p:nvSpPr>
        <p:spPr>
          <a:xfrm>
            <a:off x="357097" y="6467359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</p:spTree>
    <p:extLst>
      <p:ext uri="{BB962C8B-B14F-4D97-AF65-F5344CB8AC3E}">
        <p14:creationId xmlns:p14="http://schemas.microsoft.com/office/powerpoint/2010/main" val="2873986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A03359-2C0B-4531-B952-29C5CF3079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865" y="0"/>
            <a:ext cx="430362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DDD6FF-AFC7-4BBE-A432-351B225F8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88120" y="224118"/>
            <a:ext cx="534471" cy="7668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1CFF29-2E91-495C-83C5-6953D4F618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7631" y="3525050"/>
            <a:ext cx="1779136" cy="3240249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8DADB25-58E1-4B31-9655-BE59FE02D226}"/>
              </a:ext>
            </a:extLst>
          </p:cNvPr>
          <p:cNvGrpSpPr/>
          <p:nvPr/>
        </p:nvGrpSpPr>
        <p:grpSpPr>
          <a:xfrm>
            <a:off x="4492517" y="4017772"/>
            <a:ext cx="2633786" cy="1261822"/>
            <a:chOff x="4981871" y="4567017"/>
            <a:chExt cx="2633786" cy="126182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93290A6-473F-4241-BD29-52B384815F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1007502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sz="1100" b="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Verdana" panose="020B0604030504040204" pitchFamily="34" charset="0"/>
                </a:rPr>
                <a:t>685700</a:t>
              </a:r>
              <a:endParaRPr lang="en-US" alt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4E3063-1B6D-463A-B668-C38C6F878D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2" y="4808037"/>
              <a:ext cx="2633785" cy="667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Набор аксессуаров </a:t>
              </a:r>
              <a:br>
                <a:rPr lang="en-US" sz="1200" b="1" dirty="0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200" b="1" dirty="0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для вина с электрическим штопором «</a:t>
              </a:r>
              <a:r>
                <a:rPr lang="ru-RU" sz="1200" b="1" dirty="0" err="1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Sicilia</a:t>
              </a:r>
              <a:r>
                <a:rPr lang="ru-RU" sz="1200" b="1" dirty="0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5CE35F9-18C7-4C92-B190-81059AB287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9124" y="5521062"/>
              <a:ext cx="1440299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2 899</a:t>
              </a:r>
              <a:r>
                <a:rPr lang="en-US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ru-RU" sz="1400" i="0" baseline="3000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30</a:t>
              </a:r>
              <a:r>
                <a:rPr lang="en-US" sz="1400" i="0" baseline="3000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Verdana" panose="020B060403050404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75F8F3CD-9CDF-414B-B764-0F4014274222}"/>
              </a:ext>
            </a:extLst>
          </p:cNvPr>
          <p:cNvGrpSpPr/>
          <p:nvPr/>
        </p:nvGrpSpPr>
        <p:grpSpPr>
          <a:xfrm>
            <a:off x="187890" y="138201"/>
            <a:ext cx="3593081" cy="1321504"/>
            <a:chOff x="4981871" y="4567017"/>
            <a:chExt cx="3593081" cy="132150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1522EC-5166-411B-8EDD-E8249106DD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1007502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sz="1100" b="0" i="0" dirty="0">
                  <a:solidFill>
                    <a:schemeClr val="bg1">
                      <a:lumMod val="95000"/>
                    </a:schemeClr>
                  </a:solidFill>
                  <a:effectLst/>
                  <a:latin typeface="Verdana" panose="020B0604030504040204" pitchFamily="34" charset="0"/>
                </a:rPr>
                <a:t>685701</a:t>
              </a:r>
              <a:endParaRPr lang="en-US" altLang="ru-RU" sz="11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6F51AFA-6B59-4FC9-86EE-C38EBA5684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2" y="4808037"/>
              <a:ext cx="3593080" cy="667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bg1">
                      <a:lumMod val="9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Набор аксессуаров для вина </a:t>
              </a:r>
              <a:br>
                <a:rPr lang="ru-RU" sz="1200" b="1" dirty="0">
                  <a:solidFill>
                    <a:schemeClr val="bg1">
                      <a:lumMod val="9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200" b="1" dirty="0">
                  <a:solidFill>
                    <a:schemeClr val="bg1">
                      <a:lumMod val="9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электрическим штопором </a:t>
              </a:r>
              <a:br>
                <a:rPr lang="ru-RU" sz="1200" b="1" dirty="0">
                  <a:solidFill>
                    <a:schemeClr val="bg1">
                      <a:lumMod val="9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200" b="1" dirty="0">
                  <a:solidFill>
                    <a:schemeClr val="bg1">
                      <a:lumMod val="9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 док-станцией «</a:t>
              </a:r>
              <a:r>
                <a:rPr lang="ru-RU" sz="1200" b="1" dirty="0" err="1">
                  <a:solidFill>
                    <a:schemeClr val="bg1">
                      <a:lumMod val="9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Palermo</a:t>
              </a:r>
              <a:r>
                <a:rPr lang="ru-RU" sz="1200" b="1" dirty="0">
                  <a:solidFill>
                    <a:schemeClr val="bg1">
                      <a:lumMod val="9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624C767-C77B-42A2-BE88-BD1801C8A2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9124" y="5580744"/>
              <a:ext cx="1407277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4 499</a:t>
              </a:r>
              <a:r>
                <a:rPr lang="en-US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ru-RU" sz="1400" i="0" baseline="3000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30</a:t>
              </a:r>
              <a:r>
                <a:rPr lang="en-US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Verdana" panose="020B060403050404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8ADA3E6-BF7B-4BF5-8CC3-0D5333F8655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6110" y="469899"/>
            <a:ext cx="2349412" cy="2959099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7061F25-0B28-4115-857D-E060439B0FF0}"/>
              </a:ext>
            </a:extLst>
          </p:cNvPr>
          <p:cNvGrpSpPr/>
          <p:nvPr/>
        </p:nvGrpSpPr>
        <p:grpSpPr>
          <a:xfrm>
            <a:off x="6709997" y="1231988"/>
            <a:ext cx="2540972" cy="1269135"/>
            <a:chOff x="4981871" y="4567017"/>
            <a:chExt cx="2540972" cy="126913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B033CE6-F832-4418-B02A-A4678E0612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1007502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sz="1100" b="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Verdana" panose="020B0604030504040204" pitchFamily="34" charset="0"/>
                </a:rPr>
                <a:t>681110</a:t>
              </a:r>
              <a:endParaRPr lang="en-US" alt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6BD5183-1D16-4028-A4E7-C1AE862420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2" y="4808037"/>
              <a:ext cx="2540971" cy="667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Набор для вина </a:t>
              </a:r>
              <a:br>
                <a:rPr lang="en-US" sz="1200" b="1" dirty="0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200" b="1" dirty="0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аэратором и вакуумной пробкой «</a:t>
              </a:r>
              <a:r>
                <a:rPr lang="ru-RU" sz="1200" b="1" dirty="0" err="1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Positano</a:t>
              </a:r>
              <a:r>
                <a:rPr lang="ru-RU" sz="1200" b="1" dirty="0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B95D6E3-06D8-4CC1-9410-A7C0BE9988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9124" y="5528375"/>
              <a:ext cx="1440299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1 289</a:t>
              </a:r>
              <a:r>
                <a:rPr lang="en-US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ru-RU" sz="1400" i="0" baseline="3000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98</a:t>
              </a:r>
              <a:r>
                <a:rPr lang="en-US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Verdana" panose="020B060403050404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076924E-7682-4FCE-9277-06CB7E577090}"/>
              </a:ext>
            </a:extLst>
          </p:cNvPr>
          <p:cNvSpPr txBox="1"/>
          <p:nvPr/>
        </p:nvSpPr>
        <p:spPr>
          <a:xfrm>
            <a:off x="4492517" y="5461198"/>
            <a:ext cx="20878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Электрический штопор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Вакуумная пробка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Аэратор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Нож для фольги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62DA6A-280D-4319-85ED-70758D2DECF1}"/>
              </a:ext>
            </a:extLst>
          </p:cNvPr>
          <p:cNvSpPr txBox="1"/>
          <p:nvPr/>
        </p:nvSpPr>
        <p:spPr>
          <a:xfrm>
            <a:off x="2072055" y="2420248"/>
            <a:ext cx="21047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Штопор всегда заряжен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Нож для</a:t>
            </a:r>
            <a:r>
              <a:rPr lang="en-US" sz="11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1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фольги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Аэратор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Вакуумная пробка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Подарок класса </a:t>
            </a:r>
            <a:r>
              <a:rPr lang="en-US" sz="11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premium</a:t>
            </a:r>
            <a:endParaRPr lang="ru-RU" sz="1100" dirty="0">
              <a:solidFill>
                <a:schemeClr val="bg1">
                  <a:lumMod val="9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15AA32-ADC8-472D-92B8-1F3D90911A87}"/>
              </a:ext>
            </a:extLst>
          </p:cNvPr>
          <p:cNvSpPr txBox="1"/>
          <p:nvPr/>
        </p:nvSpPr>
        <p:spPr>
          <a:xfrm>
            <a:off x="6616036" y="2617459"/>
            <a:ext cx="20878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Вакуумная пробка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Аэратор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A1D1CA-3499-44F8-AFC8-C2F5687BE233}"/>
              </a:ext>
            </a:extLst>
          </p:cNvPr>
          <p:cNvSpPr txBox="1"/>
          <p:nvPr/>
        </p:nvSpPr>
        <p:spPr>
          <a:xfrm>
            <a:off x="187890" y="6264149"/>
            <a:ext cx="34858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</a:t>
            </a:r>
            <a:r>
              <a:rPr lang="ru-RU" sz="11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Аэратор – это устройство для насыщения вин кислородом.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EFA5302-C445-4F83-8481-F8769BDEACD9}"/>
              </a:ext>
            </a:extLst>
          </p:cNvPr>
          <p:cNvSpPr txBox="1"/>
          <p:nvPr/>
        </p:nvSpPr>
        <p:spPr>
          <a:xfrm>
            <a:off x="4362801" y="6433426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</p:spTree>
    <p:extLst>
      <p:ext uri="{BB962C8B-B14F-4D97-AF65-F5344CB8AC3E}">
        <p14:creationId xmlns:p14="http://schemas.microsoft.com/office/powerpoint/2010/main" val="3095821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7F0777-AE8E-416C-ACB4-07742F391A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347665-1769-4200-BBC1-EB70D8778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8216" y="534511"/>
            <a:ext cx="618391" cy="887257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44B31820-9406-4074-8236-2ABDC2042B9C}"/>
              </a:ext>
            </a:extLst>
          </p:cNvPr>
          <p:cNvGrpSpPr/>
          <p:nvPr/>
        </p:nvGrpSpPr>
        <p:grpSpPr>
          <a:xfrm>
            <a:off x="357097" y="5166543"/>
            <a:ext cx="2175614" cy="1075216"/>
            <a:chOff x="4981871" y="4567017"/>
            <a:chExt cx="2175614" cy="107521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BCC2753-7418-4415-AEC1-5F285C1981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1007502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sz="1100" b="0" i="0" dirty="0">
                  <a:solidFill>
                    <a:srgbClr val="34050D"/>
                  </a:solidFill>
                  <a:effectLst/>
                  <a:latin typeface="Verdana" panose="020B0604030504040204" pitchFamily="34" charset="0"/>
                </a:rPr>
                <a:t>825919</a:t>
              </a:r>
              <a:endParaRPr lang="en-US" altLang="ru-RU" sz="1100" dirty="0">
                <a:solidFill>
                  <a:srgbClr val="34050D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3735DE2-190A-4CA8-A91B-4C755F363F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2" y="4808037"/>
              <a:ext cx="2175613" cy="470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rgbClr val="34050D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Набор аксессуаров для вина «</a:t>
              </a:r>
              <a:r>
                <a:rPr lang="ru-RU" sz="1200" b="1" dirty="0" err="1">
                  <a:solidFill>
                    <a:srgbClr val="34050D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Provence</a:t>
              </a:r>
              <a:r>
                <a:rPr lang="ru-RU" sz="1200" b="1" dirty="0">
                  <a:solidFill>
                    <a:srgbClr val="34050D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E88A9FD-76BA-42F4-919F-77F14C4EDF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9124" y="5334456"/>
              <a:ext cx="1390337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1 199</a:t>
              </a:r>
              <a:r>
                <a:rPr lang="en-US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ru-RU" sz="1400" i="0" baseline="3000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29</a:t>
              </a:r>
              <a:r>
                <a:rPr lang="en-US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Verdana" panose="020B060403050404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A268308-9CF1-434F-A64B-215A0F7CF788}"/>
              </a:ext>
            </a:extLst>
          </p:cNvPr>
          <p:cNvGrpSpPr/>
          <p:nvPr/>
        </p:nvGrpSpPr>
        <p:grpSpPr>
          <a:xfrm>
            <a:off x="574143" y="467032"/>
            <a:ext cx="2175614" cy="1075216"/>
            <a:chOff x="4981871" y="4567017"/>
            <a:chExt cx="2175614" cy="107521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2C3845-3094-47FB-BE9B-708BF71307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1007502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sz="1100" b="0" i="0" dirty="0">
                  <a:solidFill>
                    <a:srgbClr val="34050D"/>
                  </a:solidFill>
                  <a:effectLst/>
                  <a:latin typeface="Verdana" panose="020B0604030504040204" pitchFamily="34" charset="0"/>
                </a:rPr>
                <a:t>685702</a:t>
              </a:r>
              <a:endParaRPr lang="en-US" altLang="ru-RU" sz="1100" dirty="0">
                <a:solidFill>
                  <a:srgbClr val="34050D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CCF950F-0BA9-411F-9163-ACC6D9939C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2" y="4808037"/>
              <a:ext cx="2175613" cy="470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rgbClr val="34050D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Охладитель для вина «</a:t>
              </a:r>
              <a:r>
                <a:rPr lang="en-US" sz="1200" b="1" dirty="0">
                  <a:solidFill>
                    <a:srgbClr val="34050D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Chiller»</a:t>
              </a:r>
              <a:endParaRPr lang="ru-RU" sz="1200" b="1" dirty="0">
                <a:solidFill>
                  <a:srgbClr val="34050D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AD59E3-E3C4-4A41-892B-F5FCB4E900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9124" y="5334456"/>
              <a:ext cx="1390337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1 263 </a:t>
              </a:r>
              <a:r>
                <a:rPr lang="ru-RU" sz="1400" i="0" baseline="3000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30</a:t>
              </a:r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Verdana" panose="020B060403050404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938CF3A-4D41-4360-BADA-67C47E2955CC}"/>
              </a:ext>
            </a:extLst>
          </p:cNvPr>
          <p:cNvSpPr txBox="1"/>
          <p:nvPr/>
        </p:nvSpPr>
        <p:spPr>
          <a:xfrm>
            <a:off x="357097" y="6467359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</p:spTree>
    <p:extLst>
      <p:ext uri="{BB962C8B-B14F-4D97-AF65-F5344CB8AC3E}">
        <p14:creationId xmlns:p14="http://schemas.microsoft.com/office/powerpoint/2010/main" val="3678639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8D3845A-9B9E-4DCF-87C4-85013DD5B46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4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551516-CD47-4380-BECD-B3FF06DC9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10669" y="449424"/>
            <a:ext cx="1922663" cy="11703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41E766-E2E4-4CCB-BA5B-50E9BBC1AB1A}"/>
              </a:ext>
            </a:extLst>
          </p:cNvPr>
          <p:cNvSpPr txBox="1"/>
          <p:nvPr/>
        </p:nvSpPr>
        <p:spPr>
          <a:xfrm>
            <a:off x="1994825" y="2187805"/>
            <a:ext cx="515435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Новая линейка товаров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C9709E-F9E9-4617-B653-2A5BFF84DFE2}"/>
              </a:ext>
            </a:extLst>
          </p:cNvPr>
          <p:cNvSpPr txBox="1"/>
          <p:nvPr/>
        </p:nvSpPr>
        <p:spPr>
          <a:xfrm>
            <a:off x="2286000" y="3268056"/>
            <a:ext cx="457200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Классический дизайн, на который приятно смотреть и не стыдно дарить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0C0DDE-17E4-4FEF-B732-ADECC57E8812}"/>
              </a:ext>
            </a:extLst>
          </p:cNvPr>
          <p:cNvSpPr txBox="1"/>
          <p:nvPr/>
        </p:nvSpPr>
        <p:spPr>
          <a:xfrm>
            <a:off x="2286000" y="5110581"/>
            <a:ext cx="457200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Отличный вариант подарка </a:t>
            </a:r>
          </a:p>
          <a:p>
            <a:pPr algn="ctr"/>
            <a:r>
              <a:rPr lang="ru-RU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для ТОП-менеджера </a:t>
            </a:r>
          </a:p>
          <a:p>
            <a:pPr algn="ctr"/>
            <a:r>
              <a:rPr lang="ru-RU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 за 500 млн рублей </a:t>
            </a:r>
            <a:endParaRPr lang="ru-RU" sz="2300" dirty="0"/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00B8B10-F69B-4F5F-B18F-73188ACF36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0298" y="5056193"/>
            <a:ext cx="2296873" cy="180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83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37A7B78-2929-44DE-8850-789BEF5A44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8C9A44"/>
          </a:solidFill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77534C-AB7F-4ABF-BF34-58121C7E7F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6813" y="975577"/>
            <a:ext cx="4910781" cy="3936708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BCF8BE7-B1DF-4E92-A234-4D94E8722972}"/>
              </a:ext>
            </a:extLst>
          </p:cNvPr>
          <p:cNvGrpSpPr/>
          <p:nvPr/>
        </p:nvGrpSpPr>
        <p:grpSpPr>
          <a:xfrm>
            <a:off x="357097" y="4777613"/>
            <a:ext cx="2614703" cy="1461847"/>
            <a:chOff x="4981871" y="4567017"/>
            <a:chExt cx="2614703" cy="146184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1354AC-0704-432A-947C-D5D79D163E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1007502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sz="1100" b="0" i="0" dirty="0">
                  <a:solidFill>
                    <a:srgbClr val="253423"/>
                  </a:solidFill>
                  <a:effectLst/>
                  <a:latin typeface="Verdana" panose="020B0604030504040204" pitchFamily="34" charset="0"/>
                </a:rPr>
                <a:t>975700</a:t>
              </a:r>
              <a:endParaRPr lang="en-US" altLang="ru-RU" sz="1100" dirty="0">
                <a:solidFill>
                  <a:srgbClr val="253423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A326EAC-9AAA-4109-9030-96144B7E73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808037"/>
              <a:ext cx="2614703" cy="865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rgbClr val="253423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Беспроводная колонка </a:t>
              </a:r>
              <a:br>
                <a:rPr lang="ru-RU" sz="1200" b="1" dirty="0">
                  <a:solidFill>
                    <a:srgbClr val="253423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200" b="1" dirty="0">
                  <a:solidFill>
                    <a:srgbClr val="253423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часами и функцией беспроводной зарядки «</a:t>
              </a:r>
              <a:r>
                <a:rPr lang="ru-RU" sz="1200" b="1" dirty="0" err="1">
                  <a:solidFill>
                    <a:srgbClr val="253423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Sentry</a:t>
              </a:r>
              <a:r>
                <a:rPr lang="ru-RU" sz="1200" b="1" dirty="0">
                  <a:solidFill>
                    <a:srgbClr val="253423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E139E4-5795-4A51-9DB1-B36DE4C545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9124" y="5721087"/>
              <a:ext cx="1176407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2 990</a:t>
              </a:r>
              <a:r>
                <a:rPr lang="en-US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Verdana" panose="020B060403050404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7CB04F1-46F8-49D1-B629-640F04885C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57097" y="371133"/>
            <a:ext cx="1158268" cy="9155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E44A44-570B-4842-9CD9-F5BF126EDC78}"/>
              </a:ext>
            </a:extLst>
          </p:cNvPr>
          <p:cNvSpPr txBox="1"/>
          <p:nvPr/>
        </p:nvSpPr>
        <p:spPr>
          <a:xfrm>
            <a:off x="340163" y="3853525"/>
            <a:ext cx="22356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Многофункциональная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3-в-1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Покрытие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soft-touch </a:t>
            </a:r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FA229F-27AA-487D-BE61-64A27F1E467A}"/>
              </a:ext>
            </a:extLst>
          </p:cNvPr>
          <p:cNvSpPr txBox="1"/>
          <p:nvPr/>
        </p:nvSpPr>
        <p:spPr>
          <a:xfrm>
            <a:off x="357097" y="6467359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</p:spTree>
    <p:extLst>
      <p:ext uri="{BB962C8B-B14F-4D97-AF65-F5344CB8AC3E}">
        <p14:creationId xmlns:p14="http://schemas.microsoft.com/office/powerpoint/2010/main" val="1284418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6256974-84CA-454C-B09F-E338DCAD1A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0" y="267"/>
            <a:ext cx="914158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33B057-1E1C-4C8A-AC11-B97558D4CA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0" y="16808"/>
            <a:ext cx="9141580" cy="6469133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4C78F5C-C38F-4693-81E5-3FF8758C093B}"/>
              </a:ext>
            </a:extLst>
          </p:cNvPr>
          <p:cNvGrpSpPr/>
          <p:nvPr/>
        </p:nvGrpSpPr>
        <p:grpSpPr>
          <a:xfrm>
            <a:off x="334220" y="5059536"/>
            <a:ext cx="2633786" cy="1261822"/>
            <a:chOff x="4981871" y="4567017"/>
            <a:chExt cx="2633786" cy="126182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22477F-AFBF-4226-BD6E-6FD95A9370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1007502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sz="1100" b="0" i="0" dirty="0">
                  <a:solidFill>
                    <a:srgbClr val="34050D"/>
                  </a:solidFill>
                  <a:effectLst/>
                  <a:latin typeface="Verdana" panose="020B0604030504040204" pitchFamily="34" charset="0"/>
                </a:rPr>
                <a:t>103109</a:t>
              </a:r>
              <a:endParaRPr lang="en-US" altLang="ru-RU" sz="1100" dirty="0">
                <a:solidFill>
                  <a:srgbClr val="34050D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D80706F-1E01-4A4A-B55A-BFDB91EF0A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2" y="4808037"/>
              <a:ext cx="2633785" cy="667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rgbClr val="34050D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Набор аксессуаров </a:t>
              </a:r>
              <a:br>
                <a:rPr lang="en-US" sz="1200" b="1" dirty="0">
                  <a:solidFill>
                    <a:srgbClr val="34050D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200" b="1" dirty="0">
                  <a:solidFill>
                    <a:srgbClr val="34050D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для вина в подарочной коробке «</a:t>
              </a:r>
              <a:r>
                <a:rPr lang="ru-RU" sz="1200" b="1" dirty="0" err="1">
                  <a:solidFill>
                    <a:srgbClr val="34050D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Fabrizio</a:t>
              </a:r>
              <a:r>
                <a:rPr lang="ru-RU" sz="1200" b="1" dirty="0">
                  <a:solidFill>
                    <a:srgbClr val="34050D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AE99A4-0116-4377-AFF3-C705253EC4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9124" y="5521062"/>
              <a:ext cx="1440299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2 399</a:t>
              </a:r>
              <a:r>
                <a:rPr lang="en-US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ru-RU" sz="1400" i="0" baseline="3000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94</a:t>
              </a:r>
              <a:r>
                <a:rPr lang="en-US" sz="1400" i="0" baseline="3000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Verdana" panose="020B060403050404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B6DCC5-CCA3-4B64-9BC4-52DC27CDF2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37864" y="5972194"/>
            <a:ext cx="1177501" cy="7167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2D1579-C7D7-4A17-BBC7-602DD760D9F7}"/>
              </a:ext>
            </a:extLst>
          </p:cNvPr>
          <p:cNvSpPr txBox="1"/>
          <p:nvPr/>
        </p:nvSpPr>
        <p:spPr>
          <a:xfrm>
            <a:off x="357097" y="6467359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</p:spTree>
    <p:extLst>
      <p:ext uri="{BB962C8B-B14F-4D97-AF65-F5344CB8AC3E}">
        <p14:creationId xmlns:p14="http://schemas.microsoft.com/office/powerpoint/2010/main" val="3796419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9D8656-CF8A-4423-829B-1617931653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2"/>
          <a:stretch/>
        </p:blipFill>
        <p:spPr>
          <a:xfrm>
            <a:off x="5471222" y="1"/>
            <a:ext cx="3672778" cy="6857999"/>
          </a:xfrm>
          <a:prstGeom prst="rect">
            <a:avLst/>
          </a:prstGeom>
          <a:solidFill>
            <a:srgbClr val="C64E64"/>
          </a:solidFill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0F20787-D219-4BBD-976B-80D56FD54F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393094" cy="685800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28DE1B9-F31C-4252-B1FB-95DFB419C50B}"/>
              </a:ext>
            </a:extLst>
          </p:cNvPr>
          <p:cNvGrpSpPr/>
          <p:nvPr/>
        </p:nvGrpSpPr>
        <p:grpSpPr>
          <a:xfrm>
            <a:off x="6029486" y="5360494"/>
            <a:ext cx="2049316" cy="1078446"/>
            <a:chOff x="334220" y="5376519"/>
            <a:chExt cx="2049316" cy="1078446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8766A276-2D9A-428B-A8D8-C5321FFFE0B4}"/>
                </a:ext>
              </a:extLst>
            </p:cNvPr>
            <p:cNvGrpSpPr/>
            <p:nvPr/>
          </p:nvGrpSpPr>
          <p:grpSpPr>
            <a:xfrm>
              <a:off x="334220" y="5376519"/>
              <a:ext cx="2049316" cy="1078446"/>
              <a:chOff x="4981871" y="4567017"/>
              <a:chExt cx="2049316" cy="1078446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1E1BBD8-F56F-4BDE-A3B5-899C80C3C8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1007502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sz="1100" b="0" i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Verdana" panose="020B0604030504040204" pitchFamily="34" charset="0"/>
                  </a:rPr>
                  <a:t>107109</a:t>
                </a:r>
                <a:endParaRPr lang="en-US" altLang="ru-RU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B1A4883-7A6F-4684-833B-B8FAA8B330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2" y="4808037"/>
                <a:ext cx="2049315" cy="470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Набор аксессуаров для вина «</a:t>
                </a:r>
                <a:r>
                  <a:rPr lang="ru-RU" sz="12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Fabrizio</a:t>
                </a: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17D0951-4CC6-49BB-9033-836478954F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9124" y="5337686"/>
                <a:ext cx="1440299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1 549</a:t>
                </a:r>
                <a:r>
                  <a:rPr lang="en-US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 </a:t>
                </a:r>
                <a:r>
                  <a:rPr lang="ru-RU" sz="1400" i="0" baseline="3000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87</a:t>
                </a:r>
                <a:r>
                  <a:rPr lang="en-US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9DDB95A0-6D11-4031-902D-BF18DA930534}"/>
                </a:ext>
              </a:extLst>
            </p:cNvPr>
            <p:cNvGrpSpPr/>
            <p:nvPr/>
          </p:nvGrpSpPr>
          <p:grpSpPr>
            <a:xfrm>
              <a:off x="1038829" y="5497533"/>
              <a:ext cx="318140" cy="120006"/>
              <a:chOff x="1038829" y="5497533"/>
              <a:chExt cx="318140" cy="120006"/>
            </a:xfrm>
          </p:grpSpPr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B6D57EDF-2F1C-451A-8644-CB4573990C22}"/>
                  </a:ext>
                </a:extLst>
              </p:cNvPr>
              <p:cNvSpPr/>
              <p:nvPr/>
            </p:nvSpPr>
            <p:spPr>
              <a:xfrm>
                <a:off x="1038829" y="5497533"/>
                <a:ext cx="120006" cy="120006"/>
              </a:xfrm>
              <a:prstGeom prst="ellipse">
                <a:avLst/>
              </a:prstGeom>
              <a:solidFill>
                <a:srgbClr val="6B29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DCD5A6A3-AF77-4693-AF41-83A6F92990BD}"/>
                  </a:ext>
                </a:extLst>
              </p:cNvPr>
              <p:cNvSpPr/>
              <p:nvPr/>
            </p:nvSpPr>
            <p:spPr>
              <a:xfrm>
                <a:off x="1236963" y="5497533"/>
                <a:ext cx="120006" cy="120006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56841DC-83F2-46F9-8306-BD111421CC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0711" y="2632098"/>
            <a:ext cx="1580976" cy="3806842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71FBFC16-4210-4214-B8CA-6F6C19F400C3}"/>
              </a:ext>
            </a:extLst>
          </p:cNvPr>
          <p:cNvGrpSpPr/>
          <p:nvPr/>
        </p:nvGrpSpPr>
        <p:grpSpPr>
          <a:xfrm>
            <a:off x="1500968" y="1920949"/>
            <a:ext cx="2049316" cy="1103326"/>
            <a:chOff x="334220" y="5376519"/>
            <a:chExt cx="2049316" cy="1103326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E574371A-0158-4A3A-A68F-B404B087CF10}"/>
                </a:ext>
              </a:extLst>
            </p:cNvPr>
            <p:cNvGrpSpPr/>
            <p:nvPr/>
          </p:nvGrpSpPr>
          <p:grpSpPr>
            <a:xfrm>
              <a:off x="334220" y="5376519"/>
              <a:ext cx="2049316" cy="1103326"/>
              <a:chOff x="4981871" y="4567017"/>
              <a:chExt cx="2049316" cy="1103326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865FC98-5DE7-4C3E-914B-1B2803E123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1007502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sz="1100" b="0" i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Verdana" panose="020B0604030504040204" pitchFamily="34" charset="0"/>
                  </a:rPr>
                  <a:t>111109</a:t>
                </a:r>
                <a:endParaRPr lang="en-US" altLang="ru-RU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E3345F0-7052-4E4E-8FFC-F8A11F4548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2" y="4808037"/>
                <a:ext cx="2049315" cy="470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Охладитель </a:t>
                </a:r>
                <a:br>
                  <a:rPr lang="en-US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для вина «</a:t>
                </a:r>
                <a:r>
                  <a:rPr lang="en-US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Fabrizio»</a:t>
                </a:r>
                <a:endPara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ECFC7BF-0045-4624-91E1-1EA0E3474D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9125" y="5362566"/>
                <a:ext cx="1369626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1 249</a:t>
                </a:r>
                <a:r>
                  <a:rPr lang="en-US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 </a:t>
                </a:r>
                <a:r>
                  <a:rPr lang="ru-RU" sz="1400" i="0" baseline="3000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87</a:t>
                </a:r>
                <a:r>
                  <a:rPr lang="en-US" sz="1400" i="0" baseline="3000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FE25EE7B-CFB9-4D5B-B5B9-D869BD041348}"/>
                </a:ext>
              </a:extLst>
            </p:cNvPr>
            <p:cNvGrpSpPr/>
            <p:nvPr/>
          </p:nvGrpSpPr>
          <p:grpSpPr>
            <a:xfrm>
              <a:off x="1066715" y="5497533"/>
              <a:ext cx="318140" cy="120006"/>
              <a:chOff x="1066715" y="5497533"/>
              <a:chExt cx="318140" cy="120006"/>
            </a:xfrm>
          </p:grpSpPr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0563240E-1F37-4B4C-B947-8B0CE3E5D67C}"/>
                  </a:ext>
                </a:extLst>
              </p:cNvPr>
              <p:cNvSpPr/>
              <p:nvPr/>
            </p:nvSpPr>
            <p:spPr>
              <a:xfrm>
                <a:off x="1066715" y="5497533"/>
                <a:ext cx="120006" cy="120006"/>
              </a:xfrm>
              <a:prstGeom prst="ellipse">
                <a:avLst/>
              </a:prstGeom>
              <a:solidFill>
                <a:srgbClr val="874E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Овал 20">
                <a:extLst>
                  <a:ext uri="{FF2B5EF4-FFF2-40B4-BE49-F238E27FC236}">
                    <a16:creationId xmlns:a16="http://schemas.microsoft.com/office/drawing/2014/main" id="{2874ED5C-DBF9-4BF3-B74C-BB10B50E2FA8}"/>
                  </a:ext>
                </a:extLst>
              </p:cNvPr>
              <p:cNvSpPr/>
              <p:nvPr/>
            </p:nvSpPr>
            <p:spPr>
              <a:xfrm>
                <a:off x="1264849" y="5497533"/>
                <a:ext cx="120006" cy="120006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76784FC-CBF0-458B-947A-2B05DA6E5B7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66879" y="286131"/>
            <a:ext cx="1177501" cy="71674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FD9819D-5FF8-4C5E-892B-9ADAE3579388}"/>
              </a:ext>
            </a:extLst>
          </p:cNvPr>
          <p:cNvSpPr txBox="1"/>
          <p:nvPr/>
        </p:nvSpPr>
        <p:spPr>
          <a:xfrm>
            <a:off x="357097" y="6467359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</p:spTree>
    <p:extLst>
      <p:ext uri="{BB962C8B-B14F-4D97-AF65-F5344CB8AC3E}">
        <p14:creationId xmlns:p14="http://schemas.microsoft.com/office/powerpoint/2010/main" val="3275807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7F20D53-16EB-4CA2-A119-30ED4EA83D7E}"/>
              </a:ext>
            </a:extLst>
          </p:cNvPr>
          <p:cNvSpPr/>
          <p:nvPr/>
        </p:nvSpPr>
        <p:spPr>
          <a:xfrm>
            <a:off x="-50006" y="0"/>
            <a:ext cx="9279731" cy="6858000"/>
          </a:xfrm>
          <a:prstGeom prst="rect">
            <a:avLst/>
          </a:prstGeom>
          <a:solidFill>
            <a:srgbClr val="C64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308FCD-2D06-40CE-9F60-EA729ECBF93F}"/>
              </a:ext>
            </a:extLst>
          </p:cNvPr>
          <p:cNvSpPr txBox="1"/>
          <p:nvPr/>
        </p:nvSpPr>
        <p:spPr>
          <a:xfrm>
            <a:off x="2269993" y="4092089"/>
            <a:ext cx="463973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40+ </a:t>
            </a:r>
            <a:r>
              <a:rPr lang="ru-RU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товаров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F20759-2520-4B87-B0A9-0BFDC4F757C0}"/>
              </a:ext>
            </a:extLst>
          </p:cNvPr>
          <p:cNvSpPr txBox="1"/>
          <p:nvPr/>
        </p:nvSpPr>
        <p:spPr>
          <a:xfrm>
            <a:off x="2032968" y="837331"/>
            <a:ext cx="5113782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sz="23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Oasis</a:t>
            </a:r>
            <a:r>
              <a:rPr lang="ru-RU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самая широкая линейка винных аксессуаров на рынке </a:t>
            </a:r>
            <a: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B2b</a:t>
            </a:r>
            <a:endParaRPr lang="ru-RU" sz="23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CC73EA-AC4D-4952-BF23-576ED776EC8E}"/>
              </a:ext>
            </a:extLst>
          </p:cNvPr>
          <p:cNvSpPr txBox="1"/>
          <p:nvPr/>
        </p:nvSpPr>
        <p:spPr>
          <a:xfrm>
            <a:off x="2269993" y="2993032"/>
            <a:ext cx="463973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ru-RU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брендов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D4BCA0-C60E-98E2-4B61-4756653D5627}"/>
              </a:ext>
            </a:extLst>
          </p:cNvPr>
          <p:cNvSpPr txBox="1"/>
          <p:nvPr/>
        </p:nvSpPr>
        <p:spPr>
          <a:xfrm>
            <a:off x="2015109" y="5986180"/>
            <a:ext cx="5113782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PS</a:t>
            </a:r>
            <a:r>
              <a:rPr lang="ru-RU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Да, мы любим выпивать</a:t>
            </a:r>
          </a:p>
        </p:txBody>
      </p:sp>
    </p:spTree>
    <p:extLst>
      <p:ext uri="{BB962C8B-B14F-4D97-AF65-F5344CB8AC3E}">
        <p14:creationId xmlns:p14="http://schemas.microsoft.com/office/powerpoint/2010/main" val="481852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83D749-1A83-4B3F-9118-11524BF496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1A2F2830-DBA7-4156-B57E-1D7908947321}"/>
              </a:ext>
            </a:extLst>
          </p:cNvPr>
          <p:cNvGrpSpPr/>
          <p:nvPr/>
        </p:nvGrpSpPr>
        <p:grpSpPr>
          <a:xfrm>
            <a:off x="5261934" y="412373"/>
            <a:ext cx="2049316" cy="1041126"/>
            <a:chOff x="4981871" y="4567017"/>
            <a:chExt cx="2049316" cy="104112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627B067-0A06-4D27-832B-E567F6B052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1007502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sz="11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877299</a:t>
              </a:r>
              <a:endParaRPr lang="en-US" altLang="ru-RU" sz="1100" dirty="0">
                <a:solidFill>
                  <a:schemeClr val="bg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6C6B9A-3C8C-42ED-B044-72688E290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2" y="4808037"/>
              <a:ext cx="2049315" cy="470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Набор для барбекю «</a:t>
              </a:r>
              <a:r>
                <a:rPr lang="en-US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Fabrizio»</a:t>
              </a:r>
              <a:endPara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2FA28F-ADBC-41D3-A02F-9985B9FA08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9124" y="5300366"/>
              <a:ext cx="1389741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3 477</a:t>
              </a:r>
              <a:r>
                <a:rPr lang="en-US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ru-RU" sz="1400" i="0" baseline="3000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87</a:t>
              </a:r>
              <a:r>
                <a:rPr lang="en-US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Verdana" panose="020B060403050404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EDA6CEB2-0D7A-4D46-B2A8-156D1C09093E}"/>
              </a:ext>
            </a:extLst>
          </p:cNvPr>
          <p:cNvGrpSpPr/>
          <p:nvPr/>
        </p:nvGrpSpPr>
        <p:grpSpPr>
          <a:xfrm>
            <a:off x="540718" y="2492575"/>
            <a:ext cx="2080198" cy="1283719"/>
            <a:chOff x="4981871" y="4567017"/>
            <a:chExt cx="2080198" cy="128371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59A7972-9EE8-42DC-8BFB-C99A8F76FE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1007502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sz="11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111202</a:t>
              </a:r>
              <a:endParaRPr lang="en-US" altLang="ru-RU" sz="1100" dirty="0">
                <a:solidFill>
                  <a:schemeClr val="bg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4A2C41-B997-41B3-A7B6-C9383F4A7B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2" y="4808037"/>
              <a:ext cx="2080197" cy="667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Непромокаемый плед для пикника «</a:t>
              </a:r>
              <a:r>
                <a:rPr lang="ru-RU" sz="1200" b="1" dirty="0" err="1">
                  <a:solidFill>
                    <a:schemeClr val="bg1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Fabrizio</a:t>
              </a:r>
              <a:r>
                <a:rPr lang="ru-RU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260C7A4-5E26-4E4F-809D-7D2A6E41FE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9125" y="5542959"/>
              <a:ext cx="1369566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1 398</a:t>
              </a:r>
              <a:r>
                <a:rPr lang="en-US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ru-RU" sz="1400" i="0" baseline="3000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87</a:t>
              </a:r>
              <a:r>
                <a:rPr lang="en-US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Verdana" panose="020B060403050404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9F41E9-323C-4B07-BA9B-1ECCA7E32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72" y="526898"/>
            <a:ext cx="1176630" cy="7193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E6336E0-D24D-4FB7-876F-2C2CE2CD085F}"/>
              </a:ext>
            </a:extLst>
          </p:cNvPr>
          <p:cNvSpPr txBox="1"/>
          <p:nvPr/>
        </p:nvSpPr>
        <p:spPr>
          <a:xfrm>
            <a:off x="357097" y="6467359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</p:spTree>
    <p:extLst>
      <p:ext uri="{BB962C8B-B14F-4D97-AF65-F5344CB8AC3E}">
        <p14:creationId xmlns:p14="http://schemas.microsoft.com/office/powerpoint/2010/main" val="1868730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361A26-B867-465F-9EC1-C7DDACF2AF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41C1517B-C800-4FBA-92E1-4C4EFE878839}"/>
              </a:ext>
            </a:extLst>
          </p:cNvPr>
          <p:cNvGrpSpPr/>
          <p:nvPr/>
        </p:nvGrpSpPr>
        <p:grpSpPr>
          <a:xfrm>
            <a:off x="456996" y="748283"/>
            <a:ext cx="2213240" cy="865919"/>
            <a:chOff x="4981871" y="4567017"/>
            <a:chExt cx="2213240" cy="86591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1C8A1D5-372F-46B2-A83C-C497E79AD8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931697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</a:rPr>
                <a:t>702007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C04609-ADB5-40A8-A5FA-B8ADAC520A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2" y="4808036"/>
              <a:ext cx="2213239" cy="272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Несессер  </a:t>
              </a:r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Fabrizio</a:t>
              </a:r>
              <a:endPara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860C3D1-92A0-4081-9C77-8015BA890A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2" y="5125159"/>
              <a:ext cx="1079222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600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BF2BCB7-CB79-49A6-865D-D9D85784F363}"/>
              </a:ext>
            </a:extLst>
          </p:cNvPr>
          <p:cNvSpPr txBox="1"/>
          <p:nvPr/>
        </p:nvSpPr>
        <p:spPr>
          <a:xfrm>
            <a:off x="2822869" y="748283"/>
            <a:ext cx="259579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Большой и вместительный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Наружный карман на молнии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Отделка из </a:t>
            </a:r>
            <a:r>
              <a:rPr lang="ru-RU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экокожи</a:t>
            </a: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34579CA1-59E5-415D-804F-BD6008B1171F}"/>
              </a:ext>
            </a:extLst>
          </p:cNvPr>
          <p:cNvSpPr/>
          <p:nvPr/>
        </p:nvSpPr>
        <p:spPr>
          <a:xfrm>
            <a:off x="1172801" y="869296"/>
            <a:ext cx="120006" cy="1200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7274B3C-5B73-4D59-8265-9360727DBE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8751" y="5478109"/>
            <a:ext cx="1177501" cy="716740"/>
          </a:xfrm>
          <a:prstGeom prst="rect">
            <a:avLst/>
          </a:prstGeom>
        </p:spPr>
      </p:pic>
      <p:sp>
        <p:nvSpPr>
          <p:cNvPr id="20" name="Овал 19">
            <a:extLst>
              <a:ext uri="{FF2B5EF4-FFF2-40B4-BE49-F238E27FC236}">
                <a16:creationId xmlns:a16="http://schemas.microsoft.com/office/drawing/2014/main" id="{0629B644-D55B-4C06-BA6F-6341CE6E5DDD}"/>
              </a:ext>
            </a:extLst>
          </p:cNvPr>
          <p:cNvSpPr/>
          <p:nvPr/>
        </p:nvSpPr>
        <p:spPr>
          <a:xfrm>
            <a:off x="1350771" y="869296"/>
            <a:ext cx="120006" cy="120006"/>
          </a:xfrm>
          <a:prstGeom prst="ellipse">
            <a:avLst/>
          </a:prstGeom>
          <a:solidFill>
            <a:srgbClr val="7108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8019C8-A943-4C9E-9402-71EA419E9B9A}"/>
              </a:ext>
            </a:extLst>
          </p:cNvPr>
          <p:cNvSpPr txBox="1"/>
          <p:nvPr/>
        </p:nvSpPr>
        <p:spPr>
          <a:xfrm>
            <a:off x="357097" y="6548875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</p:spTree>
    <p:extLst>
      <p:ext uri="{BB962C8B-B14F-4D97-AF65-F5344CB8AC3E}">
        <p14:creationId xmlns:p14="http://schemas.microsoft.com/office/powerpoint/2010/main" val="2368213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455A1A-D6E6-46E7-AEB2-D5CDFA424B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60166E0-5EEC-42C3-92EA-EC1768635C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23200" y="266843"/>
            <a:ext cx="1039288" cy="1017546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6E1E6D2-1992-469C-BC15-061AEE2A6969}"/>
              </a:ext>
            </a:extLst>
          </p:cNvPr>
          <p:cNvGrpSpPr/>
          <p:nvPr/>
        </p:nvGrpSpPr>
        <p:grpSpPr>
          <a:xfrm>
            <a:off x="2297783" y="1754551"/>
            <a:ext cx="2335775" cy="1258797"/>
            <a:chOff x="4981871" y="4567017"/>
            <a:chExt cx="2335775" cy="125879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0683E22-959C-4177-B714-AF0A0EA87C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1007502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sz="1100" b="0" i="0" dirty="0">
                  <a:solidFill>
                    <a:schemeClr val="bg1">
                      <a:lumMod val="95000"/>
                    </a:schemeClr>
                  </a:solidFill>
                  <a:effectLst/>
                  <a:latin typeface="Verdana" panose="020B0604030504040204" pitchFamily="34" charset="0"/>
                </a:rPr>
                <a:t>828143</a:t>
              </a:r>
              <a:endParaRPr lang="en-US" altLang="ru-RU" sz="11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4CB48F3-3EC1-41F1-A3F1-60459CCE96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808037"/>
              <a:ext cx="2335775" cy="667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bg1">
                      <a:lumMod val="9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Бокал для шампанского с двойными стенками «</a:t>
              </a:r>
              <a:r>
                <a:rPr lang="ru-RU" sz="1200" b="1" dirty="0" err="1">
                  <a:solidFill>
                    <a:schemeClr val="bg1">
                      <a:lumMod val="9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Brut</a:t>
              </a:r>
              <a:r>
                <a:rPr lang="ru-RU" sz="1200" b="1" dirty="0">
                  <a:solidFill>
                    <a:schemeClr val="bg1">
                      <a:lumMod val="9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DCD3469-5E56-4841-9D82-41C9F17D17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9124" y="5518037"/>
              <a:ext cx="1440299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858 </a:t>
              </a:r>
              <a:r>
                <a:rPr lang="ru-RU" sz="1400" i="0" baseline="3000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28</a:t>
              </a:r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Verdana" panose="020B060403050404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0331187-5075-41BA-A292-082CDB35D42C}"/>
              </a:ext>
            </a:extLst>
          </p:cNvPr>
          <p:cNvGrpSpPr/>
          <p:nvPr/>
        </p:nvGrpSpPr>
        <p:grpSpPr>
          <a:xfrm>
            <a:off x="5556338" y="1200050"/>
            <a:ext cx="2190183" cy="1264760"/>
            <a:chOff x="4981871" y="4567017"/>
            <a:chExt cx="2190183" cy="126476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411141-8EFB-4FAF-B6BB-5CE75AC04F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1007502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sz="11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825910</a:t>
              </a:r>
              <a:endParaRPr lang="en-US" altLang="ru-RU" sz="1100" dirty="0">
                <a:solidFill>
                  <a:schemeClr val="bg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38F07B-0D6E-4583-BC69-599C700EF0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2" y="4808037"/>
              <a:ext cx="2190182" cy="68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Набор для сыра </a:t>
              </a:r>
              <a:br>
                <a:rPr lang="ru-RU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 коробке из акации и мрамора «</a:t>
              </a:r>
              <a:r>
                <a:rPr lang="ru-RU" sz="1200" b="1" dirty="0" err="1">
                  <a:solidFill>
                    <a:schemeClr val="bg1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Fontina</a:t>
              </a:r>
              <a:r>
                <a:rPr lang="ru-RU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5FE3566-263F-4C03-BE0B-7C5D27FBC1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9124" y="5524000"/>
              <a:ext cx="1389741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sz="1400" dirty="0">
                  <a:solidFill>
                    <a:schemeClr val="bg1"/>
                  </a:solidFill>
                  <a:latin typeface="Verdana" panose="020B0604030504040204" pitchFamily="34" charset="0"/>
                </a:rPr>
                <a:t>1</a:t>
              </a:r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799</a:t>
              </a:r>
              <a:r>
                <a:rPr lang="en-US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ru-RU" sz="1400" baseline="30000" dirty="0">
                  <a:solidFill>
                    <a:schemeClr val="bg1"/>
                  </a:solidFill>
                  <a:latin typeface="Verdana" panose="020B0604030504040204" pitchFamily="34" charset="0"/>
                </a:rPr>
                <a:t>30</a:t>
              </a:r>
              <a:r>
                <a:rPr lang="en-US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Verdana" panose="020B060403050404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EC1B92D-1565-4AD2-9290-7B5921E4978F}"/>
              </a:ext>
            </a:extLst>
          </p:cNvPr>
          <p:cNvSpPr txBox="1"/>
          <p:nvPr/>
        </p:nvSpPr>
        <p:spPr>
          <a:xfrm>
            <a:off x="357097" y="6467359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</p:spTree>
    <p:extLst>
      <p:ext uri="{BB962C8B-B14F-4D97-AF65-F5344CB8AC3E}">
        <p14:creationId xmlns:p14="http://schemas.microsoft.com/office/powerpoint/2010/main" val="42638769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3980168-DBA2-460D-B6A1-08CAA22332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1369" y="-6775"/>
            <a:ext cx="9205369" cy="6864775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9F720B44-CC53-45AA-8496-652A6649E7C5}"/>
              </a:ext>
            </a:extLst>
          </p:cNvPr>
          <p:cNvGrpSpPr/>
          <p:nvPr/>
        </p:nvGrpSpPr>
        <p:grpSpPr>
          <a:xfrm>
            <a:off x="2226222" y="1056657"/>
            <a:ext cx="2273128" cy="1251700"/>
            <a:chOff x="4981871" y="4567017"/>
            <a:chExt cx="2273128" cy="1251700"/>
          </a:xfrm>
        </p:grpSpPr>
        <p:sp>
          <p:nvSpPr>
            <p:cNvPr id="21" name="TextBox 11">
              <a:extLst>
                <a:ext uri="{FF2B5EF4-FFF2-40B4-BE49-F238E27FC236}">
                  <a16:creationId xmlns:a16="http://schemas.microsoft.com/office/drawing/2014/main" id="{FF5E9286-0698-417D-8423-A2A2408E5A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931697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</a:rPr>
                <a:t>16001</a:t>
              </a:r>
            </a:p>
          </p:txBody>
        </p:sp>
        <p:sp>
          <p:nvSpPr>
            <p:cNvPr id="22" name="TextBox 12">
              <a:extLst>
                <a:ext uri="{FF2B5EF4-FFF2-40B4-BE49-F238E27FC236}">
                  <a16:creationId xmlns:a16="http://schemas.microsoft.com/office/drawing/2014/main" id="{97A97B7C-A1E2-479E-A9B1-E8706ADBC3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3" y="4808036"/>
              <a:ext cx="2273126" cy="667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Стакан из кофе </a:t>
              </a:r>
              <a:b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силиконовой манжетой «</a:t>
              </a:r>
              <a:r>
                <a:rPr lang="ru-RU" sz="1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Latte</a:t>
              </a:r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66A4B8D-36CD-443B-BEE4-CE062F4461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1" y="5510940"/>
              <a:ext cx="1214028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499 </a:t>
              </a:r>
              <a:r>
                <a:rPr lang="ru-RU" sz="1400" i="0" baseline="3000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33</a:t>
              </a:r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755507D-8B28-4EB0-B06A-4A4E0ABAF9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5552" y="2554764"/>
            <a:ext cx="2418566" cy="4056829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EB55F75A-9B6B-42E0-8558-DC41CFA733EB}"/>
              </a:ext>
            </a:extLst>
          </p:cNvPr>
          <p:cNvGrpSpPr/>
          <p:nvPr/>
        </p:nvGrpSpPr>
        <p:grpSpPr>
          <a:xfrm>
            <a:off x="5168970" y="4583178"/>
            <a:ext cx="2705768" cy="1061200"/>
            <a:chOff x="4981871" y="4567017"/>
            <a:chExt cx="2705768" cy="1061200"/>
          </a:xfrm>
        </p:grpSpPr>
        <p:sp>
          <p:nvSpPr>
            <p:cNvPr id="26" name="TextBox 11">
              <a:extLst>
                <a:ext uri="{FF2B5EF4-FFF2-40B4-BE49-F238E27FC236}">
                  <a16:creationId xmlns:a16="http://schemas.microsoft.com/office/drawing/2014/main" id="{2814B673-A9E7-4B7F-9175-A3634634E7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931697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</a:rPr>
                <a:t>872830</a:t>
              </a:r>
            </a:p>
          </p:txBody>
        </p:sp>
        <p:sp>
          <p:nvSpPr>
            <p:cNvPr id="27" name="TextBox 12">
              <a:extLst>
                <a:ext uri="{FF2B5EF4-FFF2-40B4-BE49-F238E27FC236}">
                  <a16:creationId xmlns:a16="http://schemas.microsoft.com/office/drawing/2014/main" id="{9513167F-468D-4136-B3BE-38B3DC0B9B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3" y="4808036"/>
              <a:ext cx="2705766" cy="470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Кружка «</a:t>
              </a:r>
              <a:r>
                <a:rPr lang="ru-RU" sz="1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Sublime</a:t>
              </a:r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Glass</a:t>
              </a:r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 для сублимации, матовая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D2AC3D4-7976-4BA3-99BB-19EA2705ED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1" y="5320440"/>
              <a:ext cx="989322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299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80CD646-ECC0-466F-BFDD-CC3086D178E7}"/>
              </a:ext>
            </a:extLst>
          </p:cNvPr>
          <p:cNvSpPr txBox="1"/>
          <p:nvPr/>
        </p:nvSpPr>
        <p:spPr>
          <a:xfrm>
            <a:off x="357097" y="6467359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894D9F-3B78-41E5-AD09-93B111BD83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8873" y="541867"/>
            <a:ext cx="3248038" cy="454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81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871115-4900-4029-9BBE-7EEB17145E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349"/>
            <a:ext cx="9144000" cy="68580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0CB45B7-64F1-42A3-AEAF-49B881E49EB1}"/>
              </a:ext>
            </a:extLst>
          </p:cNvPr>
          <p:cNvGrpSpPr/>
          <p:nvPr/>
        </p:nvGrpSpPr>
        <p:grpSpPr>
          <a:xfrm>
            <a:off x="436115" y="431215"/>
            <a:ext cx="2117411" cy="1070907"/>
            <a:chOff x="188851" y="276699"/>
            <a:chExt cx="2117411" cy="1070907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C59110E9-74F4-4EAE-A386-1AB3DD3E234A}"/>
                </a:ext>
              </a:extLst>
            </p:cNvPr>
            <p:cNvGrpSpPr/>
            <p:nvPr/>
          </p:nvGrpSpPr>
          <p:grpSpPr>
            <a:xfrm>
              <a:off x="188851" y="276699"/>
              <a:ext cx="2117411" cy="1070907"/>
              <a:chOff x="4981871" y="4567017"/>
              <a:chExt cx="2117411" cy="1070907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6DF1F25-225F-40E6-8C5E-EC6875DFDE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1007502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sz="1100" b="0" i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Verdana" panose="020B0604030504040204" pitchFamily="34" charset="0"/>
                  </a:rPr>
                  <a:t>932137</a:t>
                </a:r>
                <a:endParaRPr lang="en-US" altLang="ru-RU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833E9B-9037-429A-AF79-D89FE5D7F6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2" y="4808037"/>
                <a:ext cx="2117410" cy="470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Рюкзак «</a:t>
                </a:r>
                <a:r>
                  <a:rPr lang="ru-RU" sz="12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Dandy</a:t>
                </a: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 </a:t>
                </a:r>
                <a:br>
                  <a:rPr lang="en-US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для ноутбука 15.6''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6B839F-E3E0-4CEC-A29E-2D99257E58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9125" y="5330147"/>
                <a:ext cx="1378300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2 545</a:t>
                </a:r>
                <a:r>
                  <a:rPr lang="en-US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 </a:t>
                </a:r>
                <a:r>
                  <a:rPr lang="ru-RU" sz="1400" i="0" baseline="3000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81</a:t>
                </a:r>
                <a:r>
                  <a:rPr lang="en-US" sz="1400" i="0" baseline="3000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04DF8253-FD2B-4E75-BD5E-3F62B9EDA787}"/>
                </a:ext>
              </a:extLst>
            </p:cNvPr>
            <p:cNvGrpSpPr/>
            <p:nvPr/>
          </p:nvGrpSpPr>
          <p:grpSpPr>
            <a:xfrm>
              <a:off x="887516" y="397713"/>
              <a:ext cx="315649" cy="120006"/>
              <a:chOff x="6170076" y="1451826"/>
              <a:chExt cx="315649" cy="120006"/>
            </a:xfrm>
          </p:grpSpPr>
          <p:sp>
            <p:nvSpPr>
              <p:cNvPr id="18" name="Овал 17">
                <a:extLst>
                  <a:ext uri="{FF2B5EF4-FFF2-40B4-BE49-F238E27FC236}">
                    <a16:creationId xmlns:a16="http://schemas.microsoft.com/office/drawing/2014/main" id="{FD263B6F-275B-479E-B933-666361D7787E}"/>
                  </a:ext>
                </a:extLst>
              </p:cNvPr>
              <p:cNvSpPr/>
              <p:nvPr/>
            </p:nvSpPr>
            <p:spPr>
              <a:xfrm>
                <a:off x="6170076" y="1451826"/>
                <a:ext cx="120006" cy="120006"/>
              </a:xfrm>
              <a:prstGeom prst="ellipse">
                <a:avLst/>
              </a:pr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9" name="Овал 18">
                <a:extLst>
                  <a:ext uri="{FF2B5EF4-FFF2-40B4-BE49-F238E27FC236}">
                    <a16:creationId xmlns:a16="http://schemas.microsoft.com/office/drawing/2014/main" id="{DB9E9431-797B-4B21-BA9F-B45689CADA2F}"/>
                  </a:ext>
                </a:extLst>
              </p:cNvPr>
              <p:cNvSpPr/>
              <p:nvPr/>
            </p:nvSpPr>
            <p:spPr>
              <a:xfrm>
                <a:off x="6365719" y="1451826"/>
                <a:ext cx="120006" cy="120006"/>
              </a:xfrm>
              <a:prstGeom prst="ellipse">
                <a:avLst/>
              </a:prstGeom>
              <a:solidFill>
                <a:srgbClr val="00206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72C85312-3271-4361-8F4C-F14592C9E2D0}"/>
              </a:ext>
            </a:extLst>
          </p:cNvPr>
          <p:cNvSpPr txBox="1"/>
          <p:nvPr/>
        </p:nvSpPr>
        <p:spPr>
          <a:xfrm>
            <a:off x="436115" y="1784183"/>
            <a:ext cx="24801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Ультратонкий рюкзак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отделения на молниях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Вместительный наружный карман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Светоотражающая полоса спереди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Регулируемые лямки </a:t>
            </a:r>
            <a:b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длине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8917A79-BFCF-42A8-BBE9-0A90F073E0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5660" y="5593189"/>
            <a:ext cx="1298240" cy="7484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1F210BF-0BB9-427B-BFB9-58CD0A2760E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9216" y="3508926"/>
            <a:ext cx="5028770" cy="3136809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65059D3-FAA8-48C0-808C-80EE916C4D6C}"/>
              </a:ext>
            </a:extLst>
          </p:cNvPr>
          <p:cNvGrpSpPr/>
          <p:nvPr/>
        </p:nvGrpSpPr>
        <p:grpSpPr>
          <a:xfrm>
            <a:off x="6227753" y="2055956"/>
            <a:ext cx="2546806" cy="1293119"/>
            <a:chOff x="4981871" y="4567017"/>
            <a:chExt cx="2546806" cy="1293119"/>
          </a:xfrm>
        </p:grpSpPr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3E1725A5-0E6A-4552-8E96-814F0BFB8A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931697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latin typeface="Verdana" panose="020B0604030504040204" pitchFamily="34" charset="0"/>
                </a:rPr>
                <a:t>938208</a:t>
              </a: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8B774B89-AA58-4240-A757-AEFDE30078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2" y="4808036"/>
              <a:ext cx="2546805" cy="667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Органайзер для электроники и проводов «</a:t>
              </a:r>
              <a:r>
                <a:rPr lang="ru-RU" sz="1200" b="1" dirty="0" err="1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District</a:t>
              </a:r>
              <a:r>
                <a:rPr lang="ru-RU" sz="1200" b="1" dirty="0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7C081E7-B3DF-45AC-BCFE-0C2694BABB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1" y="5552359"/>
              <a:ext cx="1388474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sz="1400" dirty="0">
                  <a:solidFill>
                    <a:schemeClr val="bg1"/>
                  </a:solidFill>
                  <a:latin typeface="Verdana" panose="020B0604030504040204" pitchFamily="34" charset="0"/>
                </a:rPr>
                <a:t>1 390</a:t>
              </a:r>
              <a:r>
                <a:rPr lang="ru-RU" sz="1400" baseline="30000" dirty="0">
                  <a:solidFill>
                    <a:schemeClr val="bg1"/>
                  </a:solidFill>
                  <a:latin typeface="Verdana" panose="020B0604030504040204" pitchFamily="34" charset="0"/>
                </a:rPr>
                <a:t> 98</a:t>
              </a:r>
              <a:r>
                <a:rPr lang="ru-RU" sz="1400" dirty="0">
                  <a:solidFill>
                    <a:schemeClr val="bg1"/>
                  </a:solidFill>
                  <a:latin typeface="Verdana" panose="020B0604030504040204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3B46D20-61DB-4EFA-9BFB-5020B8EBA00F}"/>
              </a:ext>
            </a:extLst>
          </p:cNvPr>
          <p:cNvSpPr txBox="1"/>
          <p:nvPr/>
        </p:nvSpPr>
        <p:spPr>
          <a:xfrm>
            <a:off x="357097" y="6467359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</p:spTree>
    <p:extLst>
      <p:ext uri="{BB962C8B-B14F-4D97-AF65-F5344CB8AC3E}">
        <p14:creationId xmlns:p14="http://schemas.microsoft.com/office/powerpoint/2010/main" val="28606352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1AA1F09-12F6-4623-90C1-749C3A5FD0D7}"/>
              </a:ext>
            </a:extLst>
          </p:cNvPr>
          <p:cNvSpPr/>
          <p:nvPr/>
        </p:nvSpPr>
        <p:spPr>
          <a:xfrm>
            <a:off x="-50006" y="0"/>
            <a:ext cx="9279731" cy="6858000"/>
          </a:xfrm>
          <a:prstGeom prst="rect">
            <a:avLst/>
          </a:prstGeom>
          <a:solidFill>
            <a:srgbClr val="D2E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AE5BB4-CC60-4000-A15B-080E63C425E0}"/>
              </a:ext>
            </a:extLst>
          </p:cNvPr>
          <p:cNvSpPr txBox="1"/>
          <p:nvPr/>
        </p:nvSpPr>
        <p:spPr>
          <a:xfrm>
            <a:off x="1380935" y="2122892"/>
            <a:ext cx="641784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4045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Голландский бренд современных технологичных продуктов и гаджетов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8CB0FF-C1EE-4518-A551-CFA0C188A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72102" y="608193"/>
            <a:ext cx="3035515" cy="1088087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9735F54-DC11-429A-976E-B0494DE5669E}"/>
              </a:ext>
            </a:extLst>
          </p:cNvPr>
          <p:cNvGrpSpPr/>
          <p:nvPr/>
        </p:nvGrpSpPr>
        <p:grpSpPr>
          <a:xfrm>
            <a:off x="2151977" y="3084918"/>
            <a:ext cx="4875764" cy="3198500"/>
            <a:chOff x="2116574" y="3084918"/>
            <a:chExt cx="4875764" cy="3198500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4378541B-A9FD-4CB8-A591-F34B38BCA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8671" y="3084918"/>
              <a:ext cx="2373667" cy="3164889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57F548AD-01B8-476D-A55B-CC072F33EA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16574" y="3084918"/>
              <a:ext cx="2373667" cy="31985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3272D8D-D17F-9746-5CA9-034A630CC307}"/>
              </a:ext>
            </a:extLst>
          </p:cNvPr>
          <p:cNvSpPr txBox="1"/>
          <p:nvPr/>
        </p:nvSpPr>
        <p:spPr>
          <a:xfrm>
            <a:off x="1068173" y="6351786"/>
            <a:ext cx="64178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rgbClr val="4045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Это Юра в Ирландию слетал</a:t>
            </a:r>
          </a:p>
        </p:txBody>
      </p:sp>
    </p:spTree>
    <p:extLst>
      <p:ext uri="{BB962C8B-B14F-4D97-AF65-F5344CB8AC3E}">
        <p14:creationId xmlns:p14="http://schemas.microsoft.com/office/powerpoint/2010/main" val="39259010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3B93A6-BCA3-4A2F-AB45-C4405AC3F5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FE686D-8B3E-49EE-BD8B-EDDBB0AF66BD}"/>
              </a:ext>
            </a:extLst>
          </p:cNvPr>
          <p:cNvSpPr txBox="1"/>
          <p:nvPr/>
        </p:nvSpPr>
        <p:spPr>
          <a:xfrm>
            <a:off x="0" y="3162403"/>
            <a:ext cx="209848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2-в-1 рюкзак для ноутбука и деловая сумка для поездок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Компактный и вместительный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94F306C-88F0-4F98-9B29-F0C83B70ED7D}"/>
              </a:ext>
            </a:extLst>
          </p:cNvPr>
          <p:cNvGrpSpPr/>
          <p:nvPr/>
        </p:nvGrpSpPr>
        <p:grpSpPr>
          <a:xfrm>
            <a:off x="183021" y="227334"/>
            <a:ext cx="2845416" cy="1078155"/>
            <a:chOff x="4981871" y="4567017"/>
            <a:chExt cx="2845416" cy="1078155"/>
          </a:xfrm>
        </p:grpSpPr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6CBE21F4-E7BB-4F7F-B2EA-C8C24B2BBC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931697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solidFill>
                    <a:schemeClr val="bg1"/>
                  </a:solidFill>
                  <a:latin typeface="Verdana" panose="020B0604030504040204" pitchFamily="34" charset="0"/>
                </a:rPr>
                <a:t>936000</a:t>
              </a: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92641291-E237-42B3-A4A2-8FF9421381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2" y="4808036"/>
              <a:ext cx="2845415" cy="470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Рюкзак-трансформер </a:t>
              </a:r>
              <a:r>
                <a:rPr lang="en-US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Specter Hybrid </a:t>
              </a:r>
              <a:r>
                <a:rPr lang="ru-RU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для ноутбука 16''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622374B-1F79-402B-A9F4-31807219D5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1" y="5337395"/>
              <a:ext cx="1190449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6</a:t>
              </a:r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en-US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500</a:t>
              </a:r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F8AEF1C6-AEF3-4A59-8FF9-3911AE99A6C6}"/>
              </a:ext>
            </a:extLst>
          </p:cNvPr>
          <p:cNvGrpSpPr/>
          <p:nvPr/>
        </p:nvGrpSpPr>
        <p:grpSpPr>
          <a:xfrm>
            <a:off x="5136081" y="1335135"/>
            <a:ext cx="2158796" cy="1078156"/>
            <a:chOff x="4981871" y="4567017"/>
            <a:chExt cx="2158796" cy="1078156"/>
          </a:xfrm>
        </p:grpSpPr>
        <p:sp>
          <p:nvSpPr>
            <p:cNvPr id="32" name="TextBox 11">
              <a:extLst>
                <a:ext uri="{FF2B5EF4-FFF2-40B4-BE49-F238E27FC236}">
                  <a16:creationId xmlns:a16="http://schemas.microsoft.com/office/drawing/2014/main" id="{ED11CDF9-B697-4C5B-B9CD-5423D583A3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931697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solidFill>
                    <a:schemeClr val="bg1"/>
                  </a:solidFill>
                  <a:latin typeface="Verdana" panose="020B0604030504040204" pitchFamily="34" charset="0"/>
                </a:rPr>
                <a:t>936001</a:t>
              </a:r>
            </a:p>
          </p:txBody>
        </p:sp>
        <p:sp>
          <p:nvSpPr>
            <p:cNvPr id="33" name="TextBox 12">
              <a:extLst>
                <a:ext uri="{FF2B5EF4-FFF2-40B4-BE49-F238E27FC236}">
                  <a16:creationId xmlns:a16="http://schemas.microsoft.com/office/drawing/2014/main" id="{B7EDE491-CCB4-4B6F-A943-3A3E60D65F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2" y="4808036"/>
              <a:ext cx="2158795" cy="470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Сумка-чехол </a:t>
              </a:r>
              <a:r>
                <a:rPr lang="ru-RU" sz="1200" b="1" dirty="0" err="1">
                  <a:solidFill>
                    <a:schemeClr val="bg1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Specter</a:t>
              </a:r>
              <a:r>
                <a:rPr lang="ru-RU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200" b="1" dirty="0" err="1">
                  <a:solidFill>
                    <a:schemeClr val="bg1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Go</a:t>
              </a:r>
              <a:r>
                <a:rPr lang="ru-RU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для ноутбука 16''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0BA3D77-3615-46FE-9F5A-2AC465193F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1" y="5337396"/>
              <a:ext cx="1190449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2 600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</a:p>
          </p:txBody>
        </p:sp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6E40C3A-64A2-4277-AC9B-9CD7CA11D7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00853" y="227334"/>
            <a:ext cx="2266654" cy="812487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DC953DA0-FF40-4BA3-85ED-C2D19F1135BD}"/>
              </a:ext>
            </a:extLst>
          </p:cNvPr>
          <p:cNvGrpSpPr/>
          <p:nvPr/>
        </p:nvGrpSpPr>
        <p:grpSpPr>
          <a:xfrm>
            <a:off x="357097" y="5958036"/>
            <a:ext cx="1964230" cy="472861"/>
            <a:chOff x="50208" y="6170752"/>
            <a:chExt cx="1964230" cy="472861"/>
          </a:xfrm>
        </p:grpSpPr>
        <p:sp>
          <p:nvSpPr>
            <p:cNvPr id="40" name="Прямоугольник: скругленные углы 69">
              <a:extLst>
                <a:ext uri="{FF2B5EF4-FFF2-40B4-BE49-F238E27FC236}">
                  <a16:creationId xmlns:a16="http://schemas.microsoft.com/office/drawing/2014/main" id="{EE5588D9-14A0-42A1-8F94-8E66071BD136}"/>
                </a:ext>
              </a:extLst>
            </p:cNvPr>
            <p:cNvSpPr/>
            <p:nvPr/>
          </p:nvSpPr>
          <p:spPr>
            <a:xfrm>
              <a:off x="479301" y="6170752"/>
              <a:ext cx="1535137" cy="472861"/>
            </a:xfrm>
            <a:prstGeom prst="roundRect">
              <a:avLst>
                <a:gd name="adj" fmla="val 1399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1400"/>
                </a:lnSpc>
              </a:pPr>
              <a:r>
                <a:rPr lang="ru-RU" sz="1200" dirty="0">
                  <a:solidFill>
                    <a:schemeClr val="bg1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приход в начале</a:t>
              </a:r>
            </a:p>
            <a:p>
              <a:pPr>
                <a:lnSpc>
                  <a:spcPts val="1400"/>
                </a:lnSpc>
              </a:pPr>
              <a:r>
                <a:rPr lang="ru-RU" sz="1200" dirty="0">
                  <a:solidFill>
                    <a:schemeClr val="bg1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следующего года</a:t>
              </a:r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BD8B5E6A-B7F5-4238-9268-360FAD589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50208" y="6256376"/>
              <a:ext cx="445225" cy="311658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86F3D00-C7B0-41DD-8660-9C5BFE66FA2E}"/>
              </a:ext>
            </a:extLst>
          </p:cNvPr>
          <p:cNvSpPr txBox="1"/>
          <p:nvPr/>
        </p:nvSpPr>
        <p:spPr>
          <a:xfrm>
            <a:off x="7125547" y="2112536"/>
            <a:ext cx="1964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ноутбука 16''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варианта ношения благодаря съемному ремню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865BEB-90A9-410C-BEE8-F9FE98D9BD20}"/>
              </a:ext>
            </a:extLst>
          </p:cNvPr>
          <p:cNvSpPr txBox="1"/>
          <p:nvPr/>
        </p:nvSpPr>
        <p:spPr>
          <a:xfrm>
            <a:off x="357097" y="6467359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</p:spTree>
    <p:extLst>
      <p:ext uri="{BB962C8B-B14F-4D97-AF65-F5344CB8AC3E}">
        <p14:creationId xmlns:p14="http://schemas.microsoft.com/office/powerpoint/2010/main" val="1094843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7B041EB-9795-4C29-927A-CA1BAE7611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8"/>
          <a:stretch/>
        </p:blipFill>
        <p:spPr>
          <a:xfrm>
            <a:off x="4152899" y="9330"/>
            <a:ext cx="4991101" cy="684866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ADFA724-678C-4767-A78D-9207B2E8E734}"/>
              </a:ext>
            </a:extLst>
          </p:cNvPr>
          <p:cNvGrpSpPr/>
          <p:nvPr/>
        </p:nvGrpSpPr>
        <p:grpSpPr>
          <a:xfrm>
            <a:off x="353648" y="374524"/>
            <a:ext cx="2279932" cy="1452842"/>
            <a:chOff x="4981871" y="4567017"/>
            <a:chExt cx="2279932" cy="1452842"/>
          </a:xfrm>
        </p:grpSpPr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C5F4FDDA-F0AF-4339-80F7-0167C9882D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931697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</a:rPr>
                <a:t>590934</a:t>
              </a:r>
            </a:p>
          </p:txBody>
        </p:sp>
        <p:sp>
          <p:nvSpPr>
            <p:cNvPr id="14" name="TextBox 12">
              <a:extLst>
                <a:ext uri="{FF2B5EF4-FFF2-40B4-BE49-F238E27FC236}">
                  <a16:creationId xmlns:a16="http://schemas.microsoft.com/office/drawing/2014/main" id="{28A86D30-A267-485A-A139-9AA2F2D162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3" y="4808036"/>
              <a:ext cx="2279930" cy="865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Автомобильное беспроводное зарядное устройство «</a:t>
              </a:r>
              <a:r>
                <a:rPr lang="ru-RU" sz="1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Mobi</a:t>
              </a:r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», 5 Вт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84BECFA-5068-4CF6-B833-DFD42ED457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1" y="5712082"/>
              <a:ext cx="1190449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1 190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</a:p>
          </p:txBody>
        </p: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85795F-0F28-49DE-AA2A-F255E82DF2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876" y="1956641"/>
            <a:ext cx="3467258" cy="387040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B4A18F7-74AD-495A-8CA4-FE31601BB1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2848" y="3759040"/>
            <a:ext cx="1915594" cy="2488358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D08B845-8E55-4914-AB88-5A30B4EDEAFC}"/>
              </a:ext>
            </a:extLst>
          </p:cNvPr>
          <p:cNvGrpSpPr/>
          <p:nvPr/>
        </p:nvGrpSpPr>
        <p:grpSpPr>
          <a:xfrm>
            <a:off x="4749270" y="909349"/>
            <a:ext cx="2547080" cy="1039982"/>
            <a:chOff x="4981871" y="4567017"/>
            <a:chExt cx="2547080" cy="1039982"/>
          </a:xfrm>
        </p:grpSpPr>
        <p:sp>
          <p:nvSpPr>
            <p:cNvPr id="20" name="TextBox 11">
              <a:extLst>
                <a:ext uri="{FF2B5EF4-FFF2-40B4-BE49-F238E27FC236}">
                  <a16:creationId xmlns:a16="http://schemas.microsoft.com/office/drawing/2014/main" id="{9CAE6E96-F4E2-4F58-98BE-363B7998B9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931697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</a:rPr>
                <a:t>590965</a:t>
              </a:r>
            </a:p>
          </p:txBody>
        </p:sp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3B8AD5D6-9E4C-4852-99FE-2ACFEC942E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3" y="4808036"/>
              <a:ext cx="2547078" cy="470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Портативная колонка </a:t>
              </a:r>
              <a:b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TWS </a:t>
              </a:r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«</a:t>
              </a:r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Steep</a:t>
              </a:r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F6EE5FD-B142-49B4-91E3-66A166FF6A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1" y="5299222"/>
              <a:ext cx="1190449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2 090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</a:p>
          </p:txBody>
        </p:sp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82C84F3-A95E-4D55-BDD2-E4417D8689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32402" y="386005"/>
            <a:ext cx="1015470" cy="80264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510D1BF-12DC-4849-8FBD-681CB0C44F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53469" y="5849809"/>
            <a:ext cx="1015470" cy="80264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331575A-32DA-4C39-B5A8-8F101079F128}"/>
              </a:ext>
            </a:extLst>
          </p:cNvPr>
          <p:cNvSpPr txBox="1"/>
          <p:nvPr/>
        </p:nvSpPr>
        <p:spPr>
          <a:xfrm>
            <a:off x="4572000" y="2209285"/>
            <a:ext cx="249448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Мощный звук 5 Вт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Поддержка режима TWS </a:t>
            </a:r>
            <a:b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(подключение 2 колонок </a:t>
            </a:r>
            <a:b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режиме стерео)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Покрытие </a:t>
            </a:r>
            <a:r>
              <a:rPr lang="ru-RU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soft-touch</a:t>
            </a:r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391B46-F67B-4467-B954-1DFB602B444C}"/>
              </a:ext>
            </a:extLst>
          </p:cNvPr>
          <p:cNvSpPr txBox="1"/>
          <p:nvPr/>
        </p:nvSpPr>
        <p:spPr>
          <a:xfrm>
            <a:off x="357097" y="6467359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</p:spTree>
    <p:extLst>
      <p:ext uri="{BB962C8B-B14F-4D97-AF65-F5344CB8AC3E}">
        <p14:creationId xmlns:p14="http://schemas.microsoft.com/office/powerpoint/2010/main" val="13123175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BC05E7F-233B-4F6D-BE05-6FFE79158E77}"/>
              </a:ext>
            </a:extLst>
          </p:cNvPr>
          <p:cNvSpPr/>
          <p:nvPr/>
        </p:nvSpPr>
        <p:spPr>
          <a:xfrm>
            <a:off x="0" y="0"/>
            <a:ext cx="9279731" cy="6858000"/>
          </a:xfrm>
          <a:prstGeom prst="rect">
            <a:avLst/>
          </a:prstGeom>
          <a:solidFill>
            <a:srgbClr val="E16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831700-567A-4473-93AC-4FD32C0017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378" y="326603"/>
            <a:ext cx="4262974" cy="11915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2FD332-1DB0-4326-8672-84B5A9FBC4D7}"/>
              </a:ext>
            </a:extLst>
          </p:cNvPr>
          <p:cNvSpPr txBox="1"/>
          <p:nvPr/>
        </p:nvSpPr>
        <p:spPr>
          <a:xfrm>
            <a:off x="1756152" y="2763411"/>
            <a:ext cx="5767427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Везем стока на </a:t>
            </a:r>
            <a:r>
              <a:rPr lang="ru-RU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130 млн. </a:t>
            </a:r>
            <a:r>
              <a:rPr lang="ru-RU" sz="4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Ждите в сентябре</a:t>
            </a:r>
          </a:p>
        </p:txBody>
      </p:sp>
    </p:spTree>
    <p:extLst>
      <p:ext uri="{BB962C8B-B14F-4D97-AF65-F5344CB8AC3E}">
        <p14:creationId xmlns:p14="http://schemas.microsoft.com/office/powerpoint/2010/main" val="16997621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934"/>
            <a:ext cx="9144000" cy="68401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705A15-21FE-4ECC-9F8D-D296373799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3714" y="228745"/>
            <a:ext cx="2202766" cy="615680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18A97875-D241-4F65-9013-0E94CE874D8B}"/>
              </a:ext>
            </a:extLst>
          </p:cNvPr>
          <p:cNvGrpSpPr/>
          <p:nvPr/>
        </p:nvGrpSpPr>
        <p:grpSpPr>
          <a:xfrm>
            <a:off x="4237921" y="4452167"/>
            <a:ext cx="2260671" cy="1256729"/>
            <a:chOff x="6874569" y="2794774"/>
            <a:chExt cx="2260671" cy="1256729"/>
          </a:xfrm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119E4794-1209-46D8-8977-285AD3705B33}"/>
                </a:ext>
              </a:extLst>
            </p:cNvPr>
            <p:cNvGrpSpPr/>
            <p:nvPr/>
          </p:nvGrpSpPr>
          <p:grpSpPr>
            <a:xfrm>
              <a:off x="6874569" y="2794774"/>
              <a:ext cx="2260671" cy="1256729"/>
              <a:chOff x="4981871" y="4567017"/>
              <a:chExt cx="2260671" cy="1256729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9707930-968C-438A-A2A2-BD700353BDE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1007502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sz="1100" b="0" i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Verdana" panose="020B0604030504040204" pitchFamily="34" charset="0"/>
                  </a:rPr>
                  <a:t>3-670.07</a:t>
                </a:r>
                <a:endParaRPr lang="en-US" altLang="ru-RU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8E8824C-A7FF-410B-BBBD-43A0F292C0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2260671" cy="667747"/>
              </a:xfrm>
              <a:prstGeom prst="rect">
                <a:avLst/>
              </a:prstGeom>
              <a:solidFill>
                <a:srgbClr val="FFFFFF">
                  <a:alpha val="42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Ежедневник недатированный </a:t>
                </a:r>
                <a:br>
                  <a:rPr lang="en-US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А5</a:t>
                </a:r>
                <a:r>
                  <a:rPr lang="en-US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</a:t>
                </a:r>
                <a:r>
                  <a:rPr lang="en-US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</a:t>
                </a:r>
                <a:r>
                  <a:rPr lang="ru-RU" sz="12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Dolce</a:t>
                </a: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12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Vita</a:t>
                </a: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820CF47-8BAC-4605-8191-792886020D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9124" y="5515969"/>
                <a:ext cx="1342779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837</a:t>
                </a:r>
                <a:r>
                  <a:rPr lang="en-US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 </a:t>
                </a:r>
                <a:r>
                  <a:rPr lang="ru-RU" sz="1400" i="0" baseline="3000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87</a:t>
                </a:r>
                <a:r>
                  <a:rPr lang="en-US" sz="1400" i="0" baseline="3000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B20BF453-5C44-4F6C-B3F9-4FAD5447F2B5}"/>
                </a:ext>
              </a:extLst>
            </p:cNvPr>
            <p:cNvGrpSpPr/>
            <p:nvPr/>
          </p:nvGrpSpPr>
          <p:grpSpPr>
            <a:xfrm>
              <a:off x="7700957" y="2921090"/>
              <a:ext cx="928754" cy="309954"/>
              <a:chOff x="7155081" y="5289504"/>
              <a:chExt cx="928754" cy="309954"/>
            </a:xfrm>
            <a:solidFill>
              <a:srgbClr val="C6DB4F"/>
            </a:solidFill>
          </p:grpSpPr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id="{78BC1453-30EE-47CA-BCF2-5F4FCA7539AD}"/>
                  </a:ext>
                </a:extLst>
              </p:cNvPr>
              <p:cNvSpPr/>
              <p:nvPr/>
            </p:nvSpPr>
            <p:spPr>
              <a:xfrm>
                <a:off x="7155081" y="5289504"/>
                <a:ext cx="120006" cy="120006"/>
              </a:xfrm>
              <a:prstGeom prst="ellipse">
                <a:avLst/>
              </a:prstGeom>
              <a:solidFill>
                <a:srgbClr val="4D15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Овал 29">
                <a:extLst>
                  <a:ext uri="{FF2B5EF4-FFF2-40B4-BE49-F238E27FC236}">
                    <a16:creationId xmlns:a16="http://schemas.microsoft.com/office/drawing/2014/main" id="{AABEEB66-97FF-43D3-9DD3-1475E2C2036D}"/>
                  </a:ext>
                </a:extLst>
              </p:cNvPr>
              <p:cNvSpPr/>
              <p:nvPr/>
            </p:nvSpPr>
            <p:spPr>
              <a:xfrm>
                <a:off x="7357268" y="5289504"/>
                <a:ext cx="120006" cy="120006"/>
              </a:xfrm>
              <a:prstGeom prst="ellipse">
                <a:avLst/>
              </a:prstGeom>
              <a:solidFill>
                <a:srgbClr val="E62B26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94F17092-44A0-4CC9-93EA-8341363654F0}"/>
                  </a:ext>
                </a:extLst>
              </p:cNvPr>
              <p:cNvSpPr/>
              <p:nvPr/>
            </p:nvSpPr>
            <p:spPr>
              <a:xfrm>
                <a:off x="7559455" y="5289504"/>
                <a:ext cx="120006" cy="120006"/>
              </a:xfrm>
              <a:prstGeom prst="ellipse">
                <a:avLst/>
              </a:prstGeom>
              <a:solidFill>
                <a:srgbClr val="938F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Овал 31">
                <a:extLst>
                  <a:ext uri="{FF2B5EF4-FFF2-40B4-BE49-F238E27FC236}">
                    <a16:creationId xmlns:a16="http://schemas.microsoft.com/office/drawing/2014/main" id="{DEDE05F6-F53D-4F39-BED7-6AE69E0762E5}"/>
                  </a:ext>
                </a:extLst>
              </p:cNvPr>
              <p:cNvSpPr/>
              <p:nvPr/>
            </p:nvSpPr>
            <p:spPr>
              <a:xfrm>
                <a:off x="7761642" y="5289504"/>
                <a:ext cx="120006" cy="120006"/>
              </a:xfrm>
              <a:prstGeom prst="ellipse">
                <a:avLst/>
              </a:prstGeom>
              <a:solidFill>
                <a:srgbClr val="131929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>
                <a:extLst>
                  <a:ext uri="{FF2B5EF4-FFF2-40B4-BE49-F238E27FC236}">
                    <a16:creationId xmlns:a16="http://schemas.microsoft.com/office/drawing/2014/main" id="{1951BEC6-E481-485F-87F2-E2101CE56EDF}"/>
                  </a:ext>
                </a:extLst>
              </p:cNvPr>
              <p:cNvSpPr/>
              <p:nvPr/>
            </p:nvSpPr>
            <p:spPr>
              <a:xfrm>
                <a:off x="7963829" y="5289504"/>
                <a:ext cx="120006" cy="120006"/>
              </a:xfrm>
              <a:prstGeom prst="ellipse">
                <a:avLst/>
              </a:prstGeom>
              <a:solidFill>
                <a:srgbClr val="D2959C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AAA6BE33-400E-4434-9886-9E5B096E78B0}"/>
                  </a:ext>
                </a:extLst>
              </p:cNvPr>
              <p:cNvSpPr/>
              <p:nvPr/>
            </p:nvSpPr>
            <p:spPr>
              <a:xfrm>
                <a:off x="7963829" y="5479452"/>
                <a:ext cx="120006" cy="120006"/>
              </a:xfrm>
              <a:prstGeom prst="ellipse">
                <a:avLst/>
              </a:prstGeom>
              <a:solidFill>
                <a:srgbClr val="A0B5AE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7786F061-69DF-4BFE-B6E6-CF9619D0ABEA}"/>
                  </a:ext>
                </a:extLst>
              </p:cNvPr>
              <p:cNvSpPr/>
              <p:nvPr/>
            </p:nvSpPr>
            <p:spPr>
              <a:xfrm>
                <a:off x="7761642" y="5479452"/>
                <a:ext cx="120006" cy="120006"/>
              </a:xfrm>
              <a:prstGeom prst="ellipse">
                <a:avLst/>
              </a:prstGeom>
              <a:solidFill>
                <a:srgbClr val="111113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69E30AE-2FC0-4DC2-A24E-DB8B1D87E5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31220">
            <a:off x="5395697" y="818267"/>
            <a:ext cx="2473749" cy="3527188"/>
          </a:xfrm>
          <a:prstGeom prst="rect">
            <a:avLst/>
          </a:prstGeom>
          <a:effectLst>
            <a:outerShdw blurRad="50800" dist="38100" dir="6000000" algn="ctr" rotWithShape="0">
              <a:srgbClr val="000000">
                <a:alpha val="53000"/>
              </a:srgbClr>
            </a:outerShdw>
          </a:effectLst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289F25D-7AE2-4022-853F-111E0D6CBAA7}"/>
              </a:ext>
            </a:extLst>
          </p:cNvPr>
          <p:cNvGrpSpPr/>
          <p:nvPr/>
        </p:nvGrpSpPr>
        <p:grpSpPr>
          <a:xfrm>
            <a:off x="6972877" y="4268389"/>
            <a:ext cx="2026173" cy="1256729"/>
            <a:chOff x="6874569" y="2794774"/>
            <a:chExt cx="2026173" cy="1256729"/>
          </a:xfrm>
        </p:grpSpPr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1B02892B-3EB9-40FF-9167-84B50223A883}"/>
                </a:ext>
              </a:extLst>
            </p:cNvPr>
            <p:cNvGrpSpPr/>
            <p:nvPr/>
          </p:nvGrpSpPr>
          <p:grpSpPr>
            <a:xfrm>
              <a:off x="6874569" y="2794774"/>
              <a:ext cx="2026173" cy="1256729"/>
              <a:chOff x="4981871" y="4567017"/>
              <a:chExt cx="2026173" cy="1256729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A0CCEA4-48C7-409A-BB43-590AC36289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1007502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sz="1100" b="0" i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Verdana" panose="020B0604030504040204" pitchFamily="34" charset="0"/>
                  </a:rPr>
                  <a:t>3-650.02</a:t>
                </a:r>
                <a:endParaRPr lang="en-US" altLang="ru-RU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4F3F501-D0C3-4E09-A2FE-8C8F5AF75C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2026173" cy="667747"/>
              </a:xfrm>
              <a:prstGeom prst="rect">
                <a:avLst/>
              </a:prstGeom>
              <a:solidFill>
                <a:srgbClr val="FFFFFF">
                  <a:alpha val="43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Ежедневник недатированный B5 «</a:t>
                </a:r>
                <a:r>
                  <a:rPr lang="ru-RU" sz="12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Megapolis</a:t>
                </a: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12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Flex</a:t>
                </a: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BE83D1F-CAD0-4952-816F-FD4ECDC6EA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9124" y="5515969"/>
                <a:ext cx="1243515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729</a:t>
                </a:r>
                <a:r>
                  <a:rPr lang="en-US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 </a:t>
                </a:r>
                <a:r>
                  <a:rPr lang="ru-RU" sz="1400" i="0" baseline="3000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39</a:t>
                </a:r>
                <a:r>
                  <a:rPr lang="en-US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46" name="Группа 45">
              <a:extLst>
                <a:ext uri="{FF2B5EF4-FFF2-40B4-BE49-F238E27FC236}">
                  <a16:creationId xmlns:a16="http://schemas.microsoft.com/office/drawing/2014/main" id="{97C9AD66-ECD7-4248-B7E5-C7C11DE26F54}"/>
                </a:ext>
              </a:extLst>
            </p:cNvPr>
            <p:cNvGrpSpPr/>
            <p:nvPr/>
          </p:nvGrpSpPr>
          <p:grpSpPr>
            <a:xfrm>
              <a:off x="7700957" y="2921090"/>
              <a:ext cx="928754" cy="309954"/>
              <a:chOff x="7155081" y="5289504"/>
              <a:chExt cx="928754" cy="309954"/>
            </a:xfrm>
            <a:solidFill>
              <a:srgbClr val="C6DB4F"/>
            </a:solidFill>
          </p:grpSpPr>
          <p:sp>
            <p:nvSpPr>
              <p:cNvPr id="47" name="Овал 46">
                <a:extLst>
                  <a:ext uri="{FF2B5EF4-FFF2-40B4-BE49-F238E27FC236}">
                    <a16:creationId xmlns:a16="http://schemas.microsoft.com/office/drawing/2014/main" id="{58071B71-C7F3-4927-93A1-CF39981C6995}"/>
                  </a:ext>
                </a:extLst>
              </p:cNvPr>
              <p:cNvSpPr/>
              <p:nvPr/>
            </p:nvSpPr>
            <p:spPr>
              <a:xfrm>
                <a:off x="7155081" y="5289504"/>
                <a:ext cx="120006" cy="120006"/>
              </a:xfrm>
              <a:prstGeom prst="ellipse">
                <a:avLst/>
              </a:prstGeom>
              <a:solidFill>
                <a:srgbClr val="7D48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Овал 47">
                <a:extLst>
                  <a:ext uri="{FF2B5EF4-FFF2-40B4-BE49-F238E27FC236}">
                    <a16:creationId xmlns:a16="http://schemas.microsoft.com/office/drawing/2014/main" id="{CAC0E242-3C1E-4D01-BC23-093AF68CABA2}"/>
                  </a:ext>
                </a:extLst>
              </p:cNvPr>
              <p:cNvSpPr/>
              <p:nvPr/>
            </p:nvSpPr>
            <p:spPr>
              <a:xfrm>
                <a:off x="7357268" y="5289504"/>
                <a:ext cx="120006" cy="120006"/>
              </a:xfrm>
              <a:prstGeom prst="ellipse">
                <a:avLst/>
              </a:prstGeom>
              <a:solidFill>
                <a:srgbClr val="394F6E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" name="Овал 48">
                <a:extLst>
                  <a:ext uri="{FF2B5EF4-FFF2-40B4-BE49-F238E27FC236}">
                    <a16:creationId xmlns:a16="http://schemas.microsoft.com/office/drawing/2014/main" id="{6AC8CD82-A336-4148-A8BE-9604018CCE72}"/>
                  </a:ext>
                </a:extLst>
              </p:cNvPr>
              <p:cNvSpPr/>
              <p:nvPr/>
            </p:nvSpPr>
            <p:spPr>
              <a:xfrm>
                <a:off x="7559455" y="5289504"/>
                <a:ext cx="120006" cy="120006"/>
              </a:xfrm>
              <a:prstGeom prst="ellipse">
                <a:avLst/>
              </a:prstGeom>
              <a:solidFill>
                <a:srgbClr val="3F60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Овал 49">
                <a:extLst>
                  <a:ext uri="{FF2B5EF4-FFF2-40B4-BE49-F238E27FC236}">
                    <a16:creationId xmlns:a16="http://schemas.microsoft.com/office/drawing/2014/main" id="{D544DB23-9A65-4837-A44A-BA4520F8EB67}"/>
                  </a:ext>
                </a:extLst>
              </p:cNvPr>
              <p:cNvSpPr/>
              <p:nvPr/>
            </p:nvSpPr>
            <p:spPr>
              <a:xfrm>
                <a:off x="7761642" y="5289504"/>
                <a:ext cx="120006" cy="120006"/>
              </a:xfrm>
              <a:prstGeom prst="ellipse">
                <a:avLst/>
              </a:prstGeom>
              <a:solidFill>
                <a:srgbClr val="3C5059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9569C793-B629-4C14-9F7C-A79004F4E91F}"/>
                  </a:ext>
                </a:extLst>
              </p:cNvPr>
              <p:cNvSpPr/>
              <p:nvPr/>
            </p:nvSpPr>
            <p:spPr>
              <a:xfrm>
                <a:off x="7963829" y="5289504"/>
                <a:ext cx="120006" cy="120006"/>
              </a:xfrm>
              <a:prstGeom prst="ellipse">
                <a:avLst/>
              </a:prstGeom>
              <a:solidFill>
                <a:srgbClr val="8CA46A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:a16="http://schemas.microsoft.com/office/drawing/2014/main" id="{048BF34E-139E-40F3-984C-E27B9454C7F3}"/>
                  </a:ext>
                </a:extLst>
              </p:cNvPr>
              <p:cNvSpPr/>
              <p:nvPr/>
            </p:nvSpPr>
            <p:spPr>
              <a:xfrm>
                <a:off x="7963829" y="5479452"/>
                <a:ext cx="120006" cy="120006"/>
              </a:xfrm>
              <a:prstGeom prst="ellipse">
                <a:avLst/>
              </a:prstGeom>
              <a:solidFill>
                <a:srgbClr val="71737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Овал 52">
                <a:extLst>
                  <a:ext uri="{FF2B5EF4-FFF2-40B4-BE49-F238E27FC236}">
                    <a16:creationId xmlns:a16="http://schemas.microsoft.com/office/drawing/2014/main" id="{73DA846C-1555-48EC-9C3A-F6484EC4A0C9}"/>
                  </a:ext>
                </a:extLst>
              </p:cNvPr>
              <p:cNvSpPr/>
              <p:nvPr/>
            </p:nvSpPr>
            <p:spPr>
              <a:xfrm>
                <a:off x="7761642" y="5479452"/>
                <a:ext cx="120006" cy="120006"/>
              </a:xfrm>
              <a:prstGeom prst="ellipse">
                <a:avLst/>
              </a:prstGeom>
              <a:solidFill>
                <a:srgbClr val="52525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Овал 57">
                <a:extLst>
                  <a:ext uri="{FF2B5EF4-FFF2-40B4-BE49-F238E27FC236}">
                    <a16:creationId xmlns:a16="http://schemas.microsoft.com/office/drawing/2014/main" id="{23D50E65-6C40-45EE-B341-68ACC47614BB}"/>
                  </a:ext>
                </a:extLst>
              </p:cNvPr>
              <p:cNvSpPr/>
              <p:nvPr/>
            </p:nvSpPr>
            <p:spPr>
              <a:xfrm>
                <a:off x="7570497" y="5479452"/>
                <a:ext cx="120006" cy="120006"/>
              </a:xfrm>
              <a:prstGeom prst="ellipse">
                <a:avLst/>
              </a:prstGeom>
              <a:solidFill>
                <a:srgbClr val="C95555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6BF2F88A-9132-4C61-97BB-1D3657F82170}"/>
              </a:ext>
            </a:extLst>
          </p:cNvPr>
          <p:cNvSpPr txBox="1"/>
          <p:nvPr/>
        </p:nvSpPr>
        <p:spPr>
          <a:xfrm>
            <a:off x="4237921" y="5893803"/>
            <a:ext cx="2197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Многофункциональный ежедневник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Портмоне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Чехол для карт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BBA846B-37A9-4A26-B488-3AB2DF6F3533}"/>
              </a:ext>
            </a:extLst>
          </p:cNvPr>
          <p:cNvSpPr txBox="1"/>
          <p:nvPr/>
        </p:nvSpPr>
        <p:spPr>
          <a:xfrm>
            <a:off x="6880127" y="5658567"/>
            <a:ext cx="195304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Популярная модель, </a:t>
            </a:r>
            <a:b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 теперь в новом большом формате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65263" y="1343173"/>
            <a:ext cx="2184441" cy="1469379"/>
            <a:chOff x="3979991" y="5456569"/>
            <a:chExt cx="2184441" cy="1469379"/>
          </a:xfrm>
        </p:grpSpPr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18A97875-D241-4F65-9013-0E94CE874D8B}"/>
                </a:ext>
              </a:extLst>
            </p:cNvPr>
            <p:cNvGrpSpPr/>
            <p:nvPr/>
          </p:nvGrpSpPr>
          <p:grpSpPr>
            <a:xfrm>
              <a:off x="3979991" y="5456569"/>
              <a:ext cx="2184441" cy="1469379"/>
              <a:chOff x="6874569" y="2794774"/>
              <a:chExt cx="2184441" cy="1469379"/>
            </a:xfrm>
          </p:grpSpPr>
          <p:grpSp>
            <p:nvGrpSpPr>
              <p:cNvPr id="42" name="Группа 41">
                <a:extLst>
                  <a:ext uri="{FF2B5EF4-FFF2-40B4-BE49-F238E27FC236}">
                    <a16:creationId xmlns:a16="http://schemas.microsoft.com/office/drawing/2014/main" id="{119E4794-1209-46D8-8977-285AD3705B33}"/>
                  </a:ext>
                </a:extLst>
              </p:cNvPr>
              <p:cNvGrpSpPr/>
              <p:nvPr/>
            </p:nvGrpSpPr>
            <p:grpSpPr>
              <a:xfrm>
                <a:off x="6874569" y="2794774"/>
                <a:ext cx="2184441" cy="1469379"/>
                <a:chOff x="4981871" y="4567017"/>
                <a:chExt cx="2184441" cy="1469379"/>
              </a:xfrm>
            </p:grpSpPr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D9707930-968C-438A-A2A2-BD700353BDE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81871" y="4567017"/>
                  <a:ext cx="1007502" cy="3120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:r>
                    <a:rPr lang="ru-RU" sz="11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Verdana" panose="020B0604030504040204" pitchFamily="34" charset="0"/>
                    </a:rPr>
                    <a:t>3-369.02</a:t>
                  </a:r>
                  <a:endParaRPr lang="en-US" altLang="ru-RU" sz="1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18E8824C-A7FF-410B-BBBD-43A0F292C03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81871" y="4808037"/>
                  <a:ext cx="2184441" cy="882806"/>
                </a:xfrm>
                <a:prstGeom prst="rect">
                  <a:avLst/>
                </a:prstGeom>
                <a:solidFill>
                  <a:srgbClr val="FFFFFF">
                    <a:alpha val="42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12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Ежедневник недатированный А5 «</a:t>
                  </a:r>
                  <a:r>
                    <a:rPr lang="ru-RU" sz="1200" b="1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Velvet</a:t>
                  </a:r>
                  <a:r>
                    <a:rPr lang="ru-RU" sz="12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ru-RU" sz="1200" b="1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Index</a:t>
                  </a:r>
                  <a:r>
                    <a:rPr lang="ru-RU" sz="12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» </a:t>
                  </a:r>
                </a:p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12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с индексами</a:t>
                  </a:r>
                </a:p>
              </p:txBody>
            </p: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9820CF47-8BAC-4605-8191-792886020DC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089124" y="5728619"/>
                  <a:ext cx="1342779" cy="307777"/>
                </a:xfrm>
                <a:prstGeom prst="rect">
                  <a:avLst/>
                </a:prstGeom>
                <a:solidFill>
                  <a:srgbClr val="5EBA0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/>
                  <a:r>
                    <a:rPr lang="ru-RU" sz="1400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</a:rPr>
                    <a:t>753</a:t>
                  </a:r>
                  <a:r>
                    <a:rPr lang="en-US" sz="1400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</a:rPr>
                    <a:t> </a:t>
                  </a:r>
                  <a:r>
                    <a:rPr lang="ru-RU" sz="1400" i="0" baseline="3000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</a:rPr>
                    <a:t>31</a:t>
                  </a:r>
                  <a:r>
                    <a:rPr lang="en-US" sz="1400" i="0" baseline="3000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</a:rPr>
                    <a:t> </a:t>
                  </a:r>
                  <a:r>
                    <a:rPr lang="ru-RU" altLang="ru-RU" sz="140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Segoe UI Black" panose="020B0A02040204020203" pitchFamily="34" charset="0"/>
                      <a:cs typeface="Segoe UI Black" panose="020B0A02040204020203" pitchFamily="34" charset="0"/>
                    </a:rPr>
                    <a:t>руб.</a:t>
                  </a:r>
                  <a:endParaRPr lang="ru-RU" altLang="ru-RU" sz="1400" dirty="0">
                    <a:solidFill>
                      <a:srgbClr val="FF0000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endParaRPr>
                </a:p>
              </p:txBody>
            </p:sp>
          </p:grpSp>
          <p:grpSp>
            <p:nvGrpSpPr>
              <p:cNvPr id="60" name="Группа 59">
                <a:extLst>
                  <a:ext uri="{FF2B5EF4-FFF2-40B4-BE49-F238E27FC236}">
                    <a16:creationId xmlns:a16="http://schemas.microsoft.com/office/drawing/2014/main" id="{B20BF453-5C44-4F6C-B3F9-4FAD5447F2B5}"/>
                  </a:ext>
                </a:extLst>
              </p:cNvPr>
              <p:cNvGrpSpPr/>
              <p:nvPr/>
            </p:nvGrpSpPr>
            <p:grpSpPr>
              <a:xfrm>
                <a:off x="7700957" y="2921090"/>
                <a:ext cx="928754" cy="309954"/>
                <a:chOff x="7155081" y="5289504"/>
                <a:chExt cx="928754" cy="309954"/>
              </a:xfrm>
              <a:solidFill>
                <a:srgbClr val="C6DB4F"/>
              </a:solidFill>
            </p:grpSpPr>
            <p:sp>
              <p:nvSpPr>
                <p:cNvPr id="61" name="Овал 60">
                  <a:extLst>
                    <a:ext uri="{FF2B5EF4-FFF2-40B4-BE49-F238E27FC236}">
                      <a16:creationId xmlns:a16="http://schemas.microsoft.com/office/drawing/2014/main" id="{78BC1453-30EE-47CA-BCF2-5F4FCA7539AD}"/>
                    </a:ext>
                  </a:extLst>
                </p:cNvPr>
                <p:cNvSpPr/>
                <p:nvPr/>
              </p:nvSpPr>
              <p:spPr>
                <a:xfrm>
                  <a:off x="7155081" y="5289504"/>
                  <a:ext cx="120006" cy="120006"/>
                </a:xfrm>
                <a:prstGeom prst="ellipse">
                  <a:avLst/>
                </a:prstGeom>
                <a:solidFill>
                  <a:srgbClr val="43221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2" name="Овал 61">
                  <a:extLst>
                    <a:ext uri="{FF2B5EF4-FFF2-40B4-BE49-F238E27FC236}">
                      <a16:creationId xmlns:a16="http://schemas.microsoft.com/office/drawing/2014/main" id="{AABEEB66-97FF-43D3-9DD3-1475E2C2036D}"/>
                    </a:ext>
                  </a:extLst>
                </p:cNvPr>
                <p:cNvSpPr/>
                <p:nvPr/>
              </p:nvSpPr>
              <p:spPr>
                <a:xfrm>
                  <a:off x="7357268" y="5289504"/>
                  <a:ext cx="120006" cy="120006"/>
                </a:xfrm>
                <a:prstGeom prst="ellipse">
                  <a:avLst/>
                </a:prstGeom>
                <a:solidFill>
                  <a:srgbClr val="E62B26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3" name="Овал 62">
                  <a:extLst>
                    <a:ext uri="{FF2B5EF4-FFF2-40B4-BE49-F238E27FC236}">
                      <a16:creationId xmlns:a16="http://schemas.microsoft.com/office/drawing/2014/main" id="{94F17092-44A0-4CC9-93EA-8341363654F0}"/>
                    </a:ext>
                  </a:extLst>
                </p:cNvPr>
                <p:cNvSpPr/>
                <p:nvPr/>
              </p:nvSpPr>
              <p:spPr>
                <a:xfrm>
                  <a:off x="7559455" y="5289504"/>
                  <a:ext cx="120006" cy="120006"/>
                </a:xfrm>
                <a:prstGeom prst="ellipse">
                  <a:avLst/>
                </a:prstGeom>
                <a:solidFill>
                  <a:srgbClr val="1C347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4" name="Овал 63">
                  <a:extLst>
                    <a:ext uri="{FF2B5EF4-FFF2-40B4-BE49-F238E27FC236}">
                      <a16:creationId xmlns:a16="http://schemas.microsoft.com/office/drawing/2014/main" id="{DEDE05F6-F53D-4F39-BED7-6AE69E0762E5}"/>
                    </a:ext>
                  </a:extLst>
                </p:cNvPr>
                <p:cNvSpPr/>
                <p:nvPr/>
              </p:nvSpPr>
              <p:spPr>
                <a:xfrm>
                  <a:off x="7761642" y="5289504"/>
                  <a:ext cx="120006" cy="120006"/>
                </a:xfrm>
                <a:prstGeom prst="ellipse">
                  <a:avLst/>
                </a:prstGeom>
                <a:solidFill>
                  <a:srgbClr val="172B4B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5" name="Овал 64">
                  <a:extLst>
                    <a:ext uri="{FF2B5EF4-FFF2-40B4-BE49-F238E27FC236}">
                      <a16:creationId xmlns:a16="http://schemas.microsoft.com/office/drawing/2014/main" id="{1951BEC6-E481-485F-87F2-E2101CE56EDF}"/>
                    </a:ext>
                  </a:extLst>
                </p:cNvPr>
                <p:cNvSpPr/>
                <p:nvPr/>
              </p:nvSpPr>
              <p:spPr>
                <a:xfrm>
                  <a:off x="7963829" y="5289504"/>
                  <a:ext cx="120006" cy="120006"/>
                </a:xfrm>
                <a:prstGeom prst="ellipse">
                  <a:avLst/>
                </a:prstGeom>
                <a:solidFill>
                  <a:srgbClr val="1C1C1A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6" name="Овал 65">
                  <a:extLst>
                    <a:ext uri="{FF2B5EF4-FFF2-40B4-BE49-F238E27FC236}">
                      <a16:creationId xmlns:a16="http://schemas.microsoft.com/office/drawing/2014/main" id="{AAA6BE33-400E-4434-9886-9E5B096E78B0}"/>
                    </a:ext>
                  </a:extLst>
                </p:cNvPr>
                <p:cNvSpPr/>
                <p:nvPr/>
              </p:nvSpPr>
              <p:spPr>
                <a:xfrm>
                  <a:off x="7963829" y="5479452"/>
                  <a:ext cx="120006" cy="120006"/>
                </a:xfrm>
                <a:prstGeom prst="ellipse">
                  <a:avLst/>
                </a:prstGeom>
                <a:solidFill>
                  <a:srgbClr val="484639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7" name="Овал 66">
                  <a:extLst>
                    <a:ext uri="{FF2B5EF4-FFF2-40B4-BE49-F238E27FC236}">
                      <a16:creationId xmlns:a16="http://schemas.microsoft.com/office/drawing/2014/main" id="{7786F061-69DF-4BFE-B6E6-CF9619D0ABEA}"/>
                    </a:ext>
                  </a:extLst>
                </p:cNvPr>
                <p:cNvSpPr/>
                <p:nvPr/>
              </p:nvSpPr>
              <p:spPr>
                <a:xfrm>
                  <a:off x="7761642" y="5479452"/>
                  <a:ext cx="120006" cy="120006"/>
                </a:xfrm>
                <a:prstGeom prst="ellipse">
                  <a:avLst/>
                </a:prstGeom>
                <a:solidFill>
                  <a:srgbClr val="152B1E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sp>
          <p:nvSpPr>
            <p:cNvPr id="71" name="Овал 70">
              <a:extLst>
                <a:ext uri="{FF2B5EF4-FFF2-40B4-BE49-F238E27FC236}">
                  <a16:creationId xmlns:a16="http://schemas.microsoft.com/office/drawing/2014/main" id="{7786F061-69DF-4BFE-B6E6-CF9619D0ABEA}"/>
                </a:ext>
              </a:extLst>
            </p:cNvPr>
            <p:cNvSpPr/>
            <p:nvPr/>
          </p:nvSpPr>
          <p:spPr>
            <a:xfrm>
              <a:off x="5230087" y="5777389"/>
              <a:ext cx="120006" cy="120006"/>
            </a:xfrm>
            <a:prstGeom prst="ellipse">
              <a:avLst/>
            </a:prstGeom>
            <a:solidFill>
              <a:srgbClr val="42251E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111" r="26805"/>
          <a:stretch/>
        </p:blipFill>
        <p:spPr>
          <a:xfrm rot="19971419">
            <a:off x="1045321" y="2722876"/>
            <a:ext cx="2590844" cy="412700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3192FD7-80D0-4891-9496-9A47E776F90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88922">
            <a:off x="2924481" y="968118"/>
            <a:ext cx="2171920" cy="3465372"/>
          </a:xfrm>
          <a:prstGeom prst="rect">
            <a:avLst/>
          </a:prstGeom>
          <a:effectLst>
            <a:outerShdw blurRad="38100" dist="63500" dir="6600000" sx="99000" sy="99000" algn="ctr" rotWithShape="0">
              <a:srgbClr val="000000">
                <a:alpha val="40000"/>
              </a:srgbClr>
            </a:outerShdw>
          </a:effec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DF913179-2727-47EF-B2F0-E545BCD0D53E}"/>
              </a:ext>
            </a:extLst>
          </p:cNvPr>
          <p:cNvSpPr txBox="1"/>
          <p:nvPr/>
        </p:nvSpPr>
        <p:spPr>
          <a:xfrm>
            <a:off x="6536324" y="6467359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</p:spTree>
    <p:extLst>
      <p:ext uri="{BB962C8B-B14F-4D97-AF65-F5344CB8AC3E}">
        <p14:creationId xmlns:p14="http://schemas.microsoft.com/office/powerpoint/2010/main" val="40263095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5C6262E-A894-4B56-9E7C-403422A7A8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5B7171F-83E9-4ED5-92C1-7B652C713321}"/>
              </a:ext>
            </a:extLst>
          </p:cNvPr>
          <p:cNvGrpSpPr/>
          <p:nvPr/>
        </p:nvGrpSpPr>
        <p:grpSpPr>
          <a:xfrm>
            <a:off x="4308355" y="5398829"/>
            <a:ext cx="2260671" cy="1231891"/>
            <a:chOff x="6874569" y="2794774"/>
            <a:chExt cx="2260671" cy="1231891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6BC65BC2-76AA-4694-AF23-F6BB89C124AF}"/>
                </a:ext>
              </a:extLst>
            </p:cNvPr>
            <p:cNvGrpSpPr/>
            <p:nvPr/>
          </p:nvGrpSpPr>
          <p:grpSpPr>
            <a:xfrm>
              <a:off x="6874569" y="2794774"/>
              <a:ext cx="2260671" cy="1231891"/>
              <a:chOff x="4981871" y="4567017"/>
              <a:chExt cx="2260671" cy="1231891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FC21EC6-85D7-400E-9D80-473F26CB81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1007502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sz="1100" b="0" i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Verdana" panose="020B0604030504040204" pitchFamily="34" charset="0"/>
                  </a:rPr>
                  <a:t>3-680.03</a:t>
                </a:r>
                <a:endParaRPr lang="en-US" altLang="ru-RU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D23C2BE-A1C1-4413-A86B-8ED178D211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2260671" cy="66774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Ежедневник недатированный А5+ «</a:t>
                </a:r>
                <a:r>
                  <a:rPr lang="en-US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Persona»</a:t>
                </a:r>
                <a:endPara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01BEF44-562C-47CE-BBE8-120E749BA2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9124" y="5491131"/>
                <a:ext cx="1243515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917 </a:t>
                </a:r>
                <a:r>
                  <a:rPr lang="ru-RU" sz="1400" i="0" baseline="3000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87</a:t>
                </a:r>
                <a:r>
                  <a:rPr lang="ru-RU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E26F8637-F8DA-4F7E-9856-75CDD6C6E496}"/>
                </a:ext>
              </a:extLst>
            </p:cNvPr>
            <p:cNvGrpSpPr/>
            <p:nvPr/>
          </p:nvGrpSpPr>
          <p:grpSpPr>
            <a:xfrm>
              <a:off x="7700957" y="2921090"/>
              <a:ext cx="524380" cy="120006"/>
              <a:chOff x="7155081" y="5289504"/>
              <a:chExt cx="524380" cy="120006"/>
            </a:xfrm>
            <a:solidFill>
              <a:srgbClr val="C6DB4F"/>
            </a:solidFill>
          </p:grpSpPr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30A44186-BD9C-4F62-B4C2-0C2DB070581D}"/>
                  </a:ext>
                </a:extLst>
              </p:cNvPr>
              <p:cNvSpPr/>
              <p:nvPr/>
            </p:nvSpPr>
            <p:spPr>
              <a:xfrm>
                <a:off x="7155081" y="5289504"/>
                <a:ext cx="120006" cy="120006"/>
              </a:xfrm>
              <a:prstGeom prst="ellipse">
                <a:avLst/>
              </a:prstGeom>
              <a:solidFill>
                <a:srgbClr val="63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314DB165-07DD-483A-B387-356945029143}"/>
                  </a:ext>
                </a:extLst>
              </p:cNvPr>
              <p:cNvSpPr/>
              <p:nvPr/>
            </p:nvSpPr>
            <p:spPr>
              <a:xfrm>
                <a:off x="7357268" y="5289504"/>
                <a:ext cx="120006" cy="120006"/>
              </a:xfrm>
              <a:prstGeom prst="ellipse">
                <a:avLst/>
              </a:prstGeom>
              <a:solidFill>
                <a:srgbClr val="45566B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Овал 11">
                <a:extLst>
                  <a:ext uri="{FF2B5EF4-FFF2-40B4-BE49-F238E27FC236}">
                    <a16:creationId xmlns:a16="http://schemas.microsoft.com/office/drawing/2014/main" id="{27112DC1-4E73-4922-AD20-9543E227DDF5}"/>
                  </a:ext>
                </a:extLst>
              </p:cNvPr>
              <p:cNvSpPr/>
              <p:nvPr/>
            </p:nvSpPr>
            <p:spPr>
              <a:xfrm>
                <a:off x="7559455" y="5289504"/>
                <a:ext cx="120006" cy="120006"/>
              </a:xfrm>
              <a:prstGeom prst="ellipse">
                <a:avLst/>
              </a:prstGeom>
              <a:solidFill>
                <a:srgbClr val="333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3A26518-0C80-45AD-A742-655E9781F1BA}"/>
              </a:ext>
            </a:extLst>
          </p:cNvPr>
          <p:cNvGrpSpPr/>
          <p:nvPr/>
        </p:nvGrpSpPr>
        <p:grpSpPr>
          <a:xfrm>
            <a:off x="7281775" y="3813269"/>
            <a:ext cx="2260671" cy="1231891"/>
            <a:chOff x="6874569" y="2794774"/>
            <a:chExt cx="2260671" cy="1231891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DB7C4756-F16E-4C11-8FE8-407D2501A894}"/>
                </a:ext>
              </a:extLst>
            </p:cNvPr>
            <p:cNvGrpSpPr/>
            <p:nvPr/>
          </p:nvGrpSpPr>
          <p:grpSpPr>
            <a:xfrm>
              <a:off x="6874569" y="2794774"/>
              <a:ext cx="2260671" cy="1231891"/>
              <a:chOff x="4981871" y="4567017"/>
              <a:chExt cx="2260671" cy="1231891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9EF73EE-6698-4AAC-ACCE-BCCCADE423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1007502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sz="1100" b="0" i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Verdana" panose="020B0604030504040204" pitchFamily="34" charset="0"/>
                  </a:rPr>
                  <a:t>3-681.02</a:t>
                </a:r>
                <a:endParaRPr lang="en-US" altLang="ru-RU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A40E642-F313-40CD-A903-96ACD57259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2260671" cy="66774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Планинг</a:t>
                </a: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недатированный «</a:t>
                </a:r>
                <a:r>
                  <a:rPr lang="en-US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Persona»</a:t>
                </a:r>
                <a:endPara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48C7997-E63D-4220-A84E-1EEE572671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9124" y="5491131"/>
                <a:ext cx="1243515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897 </a:t>
                </a:r>
                <a:r>
                  <a:rPr lang="ru-RU" sz="1400" i="0" baseline="3000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87</a:t>
                </a:r>
                <a:r>
                  <a:rPr lang="ru-RU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9CFEE063-9F4F-4A2E-9819-B89EFA700AB4}"/>
                </a:ext>
              </a:extLst>
            </p:cNvPr>
            <p:cNvGrpSpPr/>
            <p:nvPr/>
          </p:nvGrpSpPr>
          <p:grpSpPr>
            <a:xfrm>
              <a:off x="7700957" y="2921090"/>
              <a:ext cx="524380" cy="120006"/>
              <a:chOff x="7155081" y="5289504"/>
              <a:chExt cx="524380" cy="120006"/>
            </a:xfrm>
            <a:solidFill>
              <a:srgbClr val="C6DB4F"/>
            </a:solidFill>
          </p:grpSpPr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id="{77A56DCD-4789-4A21-A474-3E038E39C927}"/>
                  </a:ext>
                </a:extLst>
              </p:cNvPr>
              <p:cNvSpPr/>
              <p:nvPr/>
            </p:nvSpPr>
            <p:spPr>
              <a:xfrm>
                <a:off x="7155081" y="5289504"/>
                <a:ext cx="120006" cy="120006"/>
              </a:xfrm>
              <a:prstGeom prst="ellipse">
                <a:avLst/>
              </a:prstGeom>
              <a:solidFill>
                <a:srgbClr val="633C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id="{9D8C9DED-981E-4304-B4D3-173C26FBC684}"/>
                  </a:ext>
                </a:extLst>
              </p:cNvPr>
              <p:cNvSpPr/>
              <p:nvPr/>
            </p:nvSpPr>
            <p:spPr>
              <a:xfrm>
                <a:off x="7357268" y="5289504"/>
                <a:ext cx="120006" cy="120006"/>
              </a:xfrm>
              <a:prstGeom prst="ellipse">
                <a:avLst/>
              </a:prstGeom>
              <a:solidFill>
                <a:srgbClr val="45566B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Овал 29">
                <a:extLst>
                  <a:ext uri="{FF2B5EF4-FFF2-40B4-BE49-F238E27FC236}">
                    <a16:creationId xmlns:a16="http://schemas.microsoft.com/office/drawing/2014/main" id="{753F204A-B6CB-4A02-971A-E7000D8E69C6}"/>
                  </a:ext>
                </a:extLst>
              </p:cNvPr>
              <p:cNvSpPr/>
              <p:nvPr/>
            </p:nvSpPr>
            <p:spPr>
              <a:xfrm>
                <a:off x="7559455" y="5289504"/>
                <a:ext cx="120006" cy="120006"/>
              </a:xfrm>
              <a:prstGeom prst="ellipse">
                <a:avLst/>
              </a:prstGeom>
              <a:solidFill>
                <a:srgbClr val="333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7DD6C36-1073-4CC9-832D-D30DC762A6A8}"/>
              </a:ext>
            </a:extLst>
          </p:cNvPr>
          <p:cNvSpPr txBox="1"/>
          <p:nvPr/>
        </p:nvSpPr>
        <p:spPr>
          <a:xfrm>
            <a:off x="6492708" y="5601941"/>
            <a:ext cx="28688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Статусный аксессуар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Выполнен из переработанной кожи с золотым обрезом </a:t>
            </a:r>
            <a:b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металлическими уголками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Обложка прошита шелковой нитью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5F62B03-9B3D-415A-8C8F-2F4C0F495C8B}"/>
              </a:ext>
            </a:extLst>
          </p:cNvPr>
          <p:cNvSpPr/>
          <p:nvPr/>
        </p:nvSpPr>
        <p:spPr>
          <a:xfrm>
            <a:off x="251941" y="234088"/>
            <a:ext cx="2422826" cy="61568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C16E22-3DC2-414E-BCD4-AA6A6D0232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1941" y="234088"/>
            <a:ext cx="2202766" cy="61568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B1DEA4C-33AE-4CE4-90E3-7B589327EDB6}"/>
              </a:ext>
            </a:extLst>
          </p:cNvPr>
          <p:cNvSpPr txBox="1"/>
          <p:nvPr/>
        </p:nvSpPr>
        <p:spPr>
          <a:xfrm>
            <a:off x="357097" y="6467359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</a:t>
            </a: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5.09.22</a:t>
            </a:r>
          </a:p>
        </p:txBody>
      </p:sp>
    </p:spTree>
    <p:extLst>
      <p:ext uri="{BB962C8B-B14F-4D97-AF65-F5344CB8AC3E}">
        <p14:creationId xmlns:p14="http://schemas.microsoft.com/office/powerpoint/2010/main" val="12403042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CB67A19-6A0D-4608-9557-02A375DB19DC}"/>
              </a:ext>
            </a:extLst>
          </p:cNvPr>
          <p:cNvSpPr/>
          <p:nvPr/>
        </p:nvSpPr>
        <p:spPr>
          <a:xfrm>
            <a:off x="0" y="0"/>
            <a:ext cx="9279731" cy="6893273"/>
          </a:xfrm>
          <a:prstGeom prst="rect">
            <a:avLst/>
          </a:prstGeom>
          <a:solidFill>
            <a:srgbClr val="D6D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2F20D6-87F0-4A8A-BB7B-E4BF97993402}"/>
              </a:ext>
            </a:extLst>
          </p:cNvPr>
          <p:cNvSpPr txBox="1"/>
          <p:nvPr/>
        </p:nvSpPr>
        <p:spPr>
          <a:xfrm>
            <a:off x="2455193" y="1224488"/>
            <a:ext cx="430496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300" b="1" dirty="0">
                <a:solidFill>
                  <a:srgbClr val="32586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новый бренд в </a:t>
            </a:r>
            <a:r>
              <a:rPr lang="en-US" sz="2300" b="1" dirty="0">
                <a:solidFill>
                  <a:srgbClr val="32586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Oasis</a:t>
            </a:r>
            <a:endParaRPr lang="ru-RU" sz="2300" b="1" dirty="0">
              <a:solidFill>
                <a:srgbClr val="32586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0A900F-CC6E-4908-9D26-AF5DB9D9D3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3806" y="232556"/>
            <a:ext cx="2307733" cy="956865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625C8856-0028-4EF0-B432-812845BF28EE}"/>
              </a:ext>
            </a:extLst>
          </p:cNvPr>
          <p:cNvGrpSpPr/>
          <p:nvPr/>
        </p:nvGrpSpPr>
        <p:grpSpPr>
          <a:xfrm>
            <a:off x="202724" y="3452507"/>
            <a:ext cx="8852927" cy="2983317"/>
            <a:chOff x="162248" y="3645547"/>
            <a:chExt cx="8852927" cy="2983317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E232BAE-E84A-44CE-8714-F8A1B6E44B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62026" y="3645547"/>
              <a:ext cx="4255666" cy="2983317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D5E65EC2-268D-411A-A436-F268CBDCA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9982" y="3648607"/>
              <a:ext cx="2235193" cy="2980257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32D870C-32C9-431F-9F6A-5EF33FC8E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248" y="3645547"/>
              <a:ext cx="2237488" cy="298331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3E678FB-0178-4816-DFE4-95C51CD37014}"/>
              </a:ext>
            </a:extLst>
          </p:cNvPr>
          <p:cNvSpPr txBox="1"/>
          <p:nvPr/>
        </p:nvSpPr>
        <p:spPr>
          <a:xfrm>
            <a:off x="1943764" y="1979199"/>
            <a:ext cx="5245189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300" dirty="0">
                <a:solidFill>
                  <a:srgbClr val="32586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Входит в </a:t>
            </a:r>
            <a:r>
              <a:rPr lang="ru-RU" sz="2300" b="1" dirty="0">
                <a:solidFill>
                  <a:srgbClr val="32586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топ-5</a:t>
            </a:r>
            <a:r>
              <a:rPr lang="ru-RU" sz="2300" dirty="0">
                <a:solidFill>
                  <a:srgbClr val="32586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брендов</a:t>
            </a:r>
          </a:p>
          <a:p>
            <a:pPr algn="ctr"/>
            <a:r>
              <a:rPr lang="ru-RU" sz="2300" dirty="0">
                <a:solidFill>
                  <a:srgbClr val="32586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Европе и уже в </a:t>
            </a:r>
            <a:r>
              <a:rPr lang="ru-RU" sz="2300" b="1" dirty="0">
                <a:solidFill>
                  <a:srgbClr val="32586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топ-5</a:t>
            </a:r>
            <a:br>
              <a:rPr lang="ru-RU" sz="2300" dirty="0">
                <a:solidFill>
                  <a:srgbClr val="32586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300" dirty="0">
                <a:solidFill>
                  <a:srgbClr val="32586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брендов в </a:t>
            </a:r>
            <a:r>
              <a:rPr lang="en-US" sz="2300" dirty="0">
                <a:solidFill>
                  <a:srgbClr val="32586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Oasis</a:t>
            </a:r>
            <a:endParaRPr lang="ru-RU" sz="2300" dirty="0">
              <a:solidFill>
                <a:srgbClr val="32586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sz="2300" dirty="0">
              <a:solidFill>
                <a:srgbClr val="32586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0C6A03-F184-820D-D694-D81473467A43}"/>
              </a:ext>
            </a:extLst>
          </p:cNvPr>
          <p:cNvSpPr txBox="1"/>
          <p:nvPr/>
        </p:nvSpPr>
        <p:spPr>
          <a:xfrm>
            <a:off x="2455193" y="6470891"/>
            <a:ext cx="43049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32586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Это Юра в Испанию слетал</a:t>
            </a:r>
          </a:p>
        </p:txBody>
      </p:sp>
    </p:spTree>
    <p:extLst>
      <p:ext uri="{BB962C8B-B14F-4D97-AF65-F5344CB8AC3E}">
        <p14:creationId xmlns:p14="http://schemas.microsoft.com/office/powerpoint/2010/main" val="39154275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5C17BA3-5DA6-4398-B6C8-C5062CEA2A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1005" y="0"/>
            <a:ext cx="5690084" cy="6858000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CB396C8-986D-4FD4-AFA3-7BD95AEE082B}"/>
              </a:ext>
            </a:extLst>
          </p:cNvPr>
          <p:cNvGrpSpPr/>
          <p:nvPr/>
        </p:nvGrpSpPr>
        <p:grpSpPr>
          <a:xfrm>
            <a:off x="195070" y="2346561"/>
            <a:ext cx="2260671" cy="1380671"/>
            <a:chOff x="3694167" y="5067346"/>
            <a:chExt cx="2260671" cy="1380671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F30DFA2D-65AD-4009-924E-5AF31E0278BE}"/>
                </a:ext>
              </a:extLst>
            </p:cNvPr>
            <p:cNvGrpSpPr/>
            <p:nvPr/>
          </p:nvGrpSpPr>
          <p:grpSpPr>
            <a:xfrm>
              <a:off x="3694167" y="5067346"/>
              <a:ext cx="2260671" cy="1082077"/>
              <a:chOff x="6874569" y="2794774"/>
              <a:chExt cx="2260671" cy="1082077"/>
            </a:xfrm>
          </p:grpSpPr>
          <p:grpSp>
            <p:nvGrpSpPr>
              <p:cNvPr id="7" name="Группа 6">
                <a:extLst>
                  <a:ext uri="{FF2B5EF4-FFF2-40B4-BE49-F238E27FC236}">
                    <a16:creationId xmlns:a16="http://schemas.microsoft.com/office/drawing/2014/main" id="{9A5EA4C4-CA7F-4049-8E68-A88ED8FEAECF}"/>
                  </a:ext>
                </a:extLst>
              </p:cNvPr>
              <p:cNvGrpSpPr/>
              <p:nvPr/>
            </p:nvGrpSpPr>
            <p:grpSpPr>
              <a:xfrm>
                <a:off x="6874569" y="2794774"/>
                <a:ext cx="2260671" cy="1082077"/>
                <a:chOff x="4981871" y="4567017"/>
                <a:chExt cx="2260671" cy="1082077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B86CA90-1097-420B-B669-0B4457D4E26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81871" y="4567017"/>
                  <a:ext cx="826388" cy="3120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:r>
                    <a:rPr lang="ru-RU" sz="1100" b="0" i="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Verdana" panose="020B0604030504040204" pitchFamily="34" charset="0"/>
                    </a:rPr>
                    <a:t>107005</a:t>
                  </a:r>
                  <a:endParaRPr lang="en-US" altLang="ru-RU" sz="1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114AD55-833A-46D7-9D5A-9BC69CCBC24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81871" y="4808037"/>
                  <a:ext cx="2260671" cy="470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1200" b="1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Свитшот</a:t>
                  </a:r>
                  <a:r>
                    <a:rPr lang="ru-RU" sz="12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с начесом «</a:t>
                  </a:r>
                  <a:r>
                    <a:rPr lang="ru-RU" sz="1200" b="1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Clasica</a:t>
                  </a:r>
                  <a:r>
                    <a:rPr lang="ru-RU" sz="12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» унисекс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CA7D0FA-1F58-4AEF-B82E-4D8FFEE8A04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089125" y="5341317"/>
                  <a:ext cx="1178702" cy="307777"/>
                </a:xfrm>
                <a:prstGeom prst="rect">
                  <a:avLst/>
                </a:prstGeom>
                <a:solidFill>
                  <a:srgbClr val="5EBA0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/>
                  <a:r>
                    <a:rPr lang="ru-RU" sz="1400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</a:rPr>
                    <a:t>1 930 </a:t>
                  </a:r>
                  <a:r>
                    <a:rPr lang="ru-RU" altLang="ru-RU" sz="140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Segoe UI Black" panose="020B0A02040204020203" pitchFamily="34" charset="0"/>
                      <a:cs typeface="Segoe UI Black" panose="020B0A02040204020203" pitchFamily="34" charset="0"/>
                    </a:rPr>
                    <a:t>руб.</a:t>
                  </a:r>
                  <a:endParaRPr lang="ru-RU" altLang="ru-RU" sz="1400" dirty="0">
                    <a:solidFill>
                      <a:srgbClr val="FF0000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endParaRPr>
                </a:p>
              </p:txBody>
            </p:sp>
          </p:grpSp>
          <p:grpSp>
            <p:nvGrpSpPr>
              <p:cNvPr id="8" name="Группа 7">
                <a:extLst>
                  <a:ext uri="{FF2B5EF4-FFF2-40B4-BE49-F238E27FC236}">
                    <a16:creationId xmlns:a16="http://schemas.microsoft.com/office/drawing/2014/main" id="{27752A31-1373-4F85-A60A-28807DF9ABC3}"/>
                  </a:ext>
                </a:extLst>
              </p:cNvPr>
              <p:cNvGrpSpPr/>
              <p:nvPr/>
            </p:nvGrpSpPr>
            <p:grpSpPr>
              <a:xfrm>
                <a:off x="7700957" y="2923673"/>
                <a:ext cx="927336" cy="120006"/>
                <a:chOff x="7155081" y="5292087"/>
                <a:chExt cx="927336" cy="120006"/>
              </a:xfrm>
              <a:solidFill>
                <a:srgbClr val="C6DB4F"/>
              </a:solidFill>
            </p:grpSpPr>
            <p:sp>
              <p:nvSpPr>
                <p:cNvPr id="9" name="Овал 8">
                  <a:extLst>
                    <a:ext uri="{FF2B5EF4-FFF2-40B4-BE49-F238E27FC236}">
                      <a16:creationId xmlns:a16="http://schemas.microsoft.com/office/drawing/2014/main" id="{3F653739-8E68-495C-87F8-CECD016D2CAF}"/>
                    </a:ext>
                  </a:extLst>
                </p:cNvPr>
                <p:cNvSpPr/>
                <p:nvPr/>
              </p:nvSpPr>
              <p:spPr>
                <a:xfrm>
                  <a:off x="7155081" y="5292087"/>
                  <a:ext cx="120006" cy="120006"/>
                </a:xfrm>
                <a:prstGeom prst="ellipse">
                  <a:avLst/>
                </a:prstGeom>
                <a:solidFill>
                  <a:srgbClr val="03367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" name="Овал 9">
                  <a:extLst>
                    <a:ext uri="{FF2B5EF4-FFF2-40B4-BE49-F238E27FC236}">
                      <a16:creationId xmlns:a16="http://schemas.microsoft.com/office/drawing/2014/main" id="{AB781DE4-FBF4-49A0-8B8C-F29C84EF5506}"/>
                    </a:ext>
                  </a:extLst>
                </p:cNvPr>
                <p:cNvSpPr/>
                <p:nvPr/>
              </p:nvSpPr>
              <p:spPr>
                <a:xfrm>
                  <a:off x="7356913" y="5292087"/>
                  <a:ext cx="120006" cy="120006"/>
                </a:xfrm>
                <a:prstGeom prst="ellipse">
                  <a:avLst/>
                </a:prstGeom>
                <a:solidFill>
                  <a:srgbClr val="CA2B3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" name="Овал 10">
                  <a:extLst>
                    <a:ext uri="{FF2B5EF4-FFF2-40B4-BE49-F238E27FC236}">
                      <a16:creationId xmlns:a16="http://schemas.microsoft.com/office/drawing/2014/main" id="{3CD43038-B2D1-4331-BA96-FA00A274C257}"/>
                    </a:ext>
                  </a:extLst>
                </p:cNvPr>
                <p:cNvSpPr/>
                <p:nvPr/>
              </p:nvSpPr>
              <p:spPr>
                <a:xfrm>
                  <a:off x="7558745" y="5292087"/>
                  <a:ext cx="120006" cy="120006"/>
                </a:xfrm>
                <a:prstGeom prst="ellipse">
                  <a:avLst/>
                </a:prstGeom>
                <a:solidFill>
                  <a:srgbClr val="141C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" name="Овал 15">
                  <a:extLst>
                    <a:ext uri="{FF2B5EF4-FFF2-40B4-BE49-F238E27FC236}">
                      <a16:creationId xmlns:a16="http://schemas.microsoft.com/office/drawing/2014/main" id="{0737D932-706E-4FA5-B9EF-64184E08E595}"/>
                    </a:ext>
                  </a:extLst>
                </p:cNvPr>
                <p:cNvSpPr/>
                <p:nvPr/>
              </p:nvSpPr>
              <p:spPr>
                <a:xfrm>
                  <a:off x="7760578" y="5292087"/>
                  <a:ext cx="120006" cy="120006"/>
                </a:xfrm>
                <a:prstGeom prst="ellipse">
                  <a:avLst/>
                </a:prstGeom>
                <a:solidFill>
                  <a:srgbClr val="B0B0B2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7" name="Овал 16">
                  <a:extLst>
                    <a:ext uri="{FF2B5EF4-FFF2-40B4-BE49-F238E27FC236}">
                      <a16:creationId xmlns:a16="http://schemas.microsoft.com/office/drawing/2014/main" id="{863279BF-15FA-46ED-94DD-EDE26EA0063A}"/>
                    </a:ext>
                  </a:extLst>
                </p:cNvPr>
                <p:cNvSpPr/>
                <p:nvPr/>
              </p:nvSpPr>
              <p:spPr>
                <a:xfrm>
                  <a:off x="7962411" y="5292087"/>
                  <a:ext cx="120006" cy="120006"/>
                </a:xfrm>
                <a:prstGeom prst="ellipse">
                  <a:avLst/>
                </a:prstGeom>
                <a:solidFill>
                  <a:srgbClr val="1313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31C9B9-941A-4B58-95DF-70AE0A13C6DC}"/>
                </a:ext>
              </a:extLst>
            </p:cNvPr>
            <p:cNvSpPr txBox="1"/>
            <p:nvPr/>
          </p:nvSpPr>
          <p:spPr>
            <a:xfrm>
              <a:off x="3723025" y="6186407"/>
              <a:ext cx="136677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еще +15 цветов</a:t>
              </a:r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DAE7C80-0332-4B4E-B59D-5075DC23DF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284" y="1608194"/>
            <a:ext cx="2352483" cy="300572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04B54F-AFE8-4BB1-A047-47964BE473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123" y="3549250"/>
            <a:ext cx="2418458" cy="2879848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54B015F-A9F8-415E-9777-6CD52EDE50FD}"/>
              </a:ext>
            </a:extLst>
          </p:cNvPr>
          <p:cNvGrpSpPr/>
          <p:nvPr/>
        </p:nvGrpSpPr>
        <p:grpSpPr>
          <a:xfrm>
            <a:off x="1095794" y="497448"/>
            <a:ext cx="2352755" cy="1406838"/>
            <a:chOff x="3694167" y="5067346"/>
            <a:chExt cx="2352755" cy="1406838"/>
          </a:xfrm>
        </p:grpSpPr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F583207B-DC6E-468B-9CB7-75599EDA83DD}"/>
                </a:ext>
              </a:extLst>
            </p:cNvPr>
            <p:cNvGrpSpPr/>
            <p:nvPr/>
          </p:nvGrpSpPr>
          <p:grpSpPr>
            <a:xfrm>
              <a:off x="3694167" y="5067346"/>
              <a:ext cx="2352755" cy="1082077"/>
              <a:chOff x="6874569" y="2794774"/>
              <a:chExt cx="2352755" cy="1082077"/>
            </a:xfrm>
          </p:grpSpPr>
          <p:grpSp>
            <p:nvGrpSpPr>
              <p:cNvPr id="25" name="Группа 24">
                <a:extLst>
                  <a:ext uri="{FF2B5EF4-FFF2-40B4-BE49-F238E27FC236}">
                    <a16:creationId xmlns:a16="http://schemas.microsoft.com/office/drawing/2014/main" id="{5448043F-10CE-4F96-8227-02A93D3BF960}"/>
                  </a:ext>
                </a:extLst>
              </p:cNvPr>
              <p:cNvGrpSpPr/>
              <p:nvPr/>
            </p:nvGrpSpPr>
            <p:grpSpPr>
              <a:xfrm>
                <a:off x="6874569" y="2794774"/>
                <a:ext cx="2352755" cy="1082077"/>
                <a:chOff x="4981871" y="4567017"/>
                <a:chExt cx="2352755" cy="1082077"/>
              </a:xfrm>
            </p:grpSpPr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3598FED-D897-4D4E-B3C3-DC6AAAEB18D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81871" y="4567017"/>
                  <a:ext cx="956368" cy="3120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:r>
                    <a:rPr lang="ru-RU" sz="1100" b="0" i="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Verdana" panose="020B0604030504040204" pitchFamily="34" charset="0"/>
                    </a:rPr>
                    <a:t>10670258</a:t>
                  </a:r>
                  <a:endParaRPr lang="en-US" altLang="ru-RU" sz="1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5DD94DC9-8161-4972-A704-B255CE6000C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81871" y="4808037"/>
                  <a:ext cx="2352755" cy="470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12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Толстовка с капюшоном «</a:t>
                  </a:r>
                  <a:r>
                    <a:rPr lang="ru-RU" sz="1200" b="1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Urban</a:t>
                  </a:r>
                  <a:r>
                    <a:rPr lang="ru-RU" sz="12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» мужская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2FEB0AD5-801A-4B1C-97F1-A33C3D96335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089124" y="5341317"/>
                  <a:ext cx="1366773" cy="307777"/>
                </a:xfrm>
                <a:prstGeom prst="rect">
                  <a:avLst/>
                </a:prstGeom>
                <a:solidFill>
                  <a:srgbClr val="5EBA0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/>
                  <a:r>
                    <a:rPr lang="ru-RU" sz="1400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</a:rPr>
                    <a:t>2 792 </a:t>
                  </a:r>
                  <a:r>
                    <a:rPr lang="ru-RU" sz="1400" i="0" baseline="3000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</a:rPr>
                    <a:t>52 </a:t>
                  </a:r>
                  <a:r>
                    <a:rPr lang="ru-RU" altLang="ru-RU" sz="140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Segoe UI Black" panose="020B0A02040204020203" pitchFamily="34" charset="0"/>
                      <a:cs typeface="Segoe UI Black" panose="020B0A02040204020203" pitchFamily="34" charset="0"/>
                    </a:rPr>
                    <a:t>руб.</a:t>
                  </a:r>
                  <a:endParaRPr lang="ru-RU" altLang="ru-RU" sz="1400" dirty="0">
                    <a:solidFill>
                      <a:srgbClr val="FF0000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endParaRPr>
                </a:p>
              </p:txBody>
            </p:sp>
          </p:grpSp>
          <p:grpSp>
            <p:nvGrpSpPr>
              <p:cNvPr id="26" name="Группа 25">
                <a:extLst>
                  <a:ext uri="{FF2B5EF4-FFF2-40B4-BE49-F238E27FC236}">
                    <a16:creationId xmlns:a16="http://schemas.microsoft.com/office/drawing/2014/main" id="{2D10E859-D106-4DBC-8FED-55A0D71C39F8}"/>
                  </a:ext>
                </a:extLst>
              </p:cNvPr>
              <p:cNvGrpSpPr/>
              <p:nvPr/>
            </p:nvGrpSpPr>
            <p:grpSpPr>
              <a:xfrm>
                <a:off x="7912764" y="2923673"/>
                <a:ext cx="927336" cy="120006"/>
                <a:chOff x="7366888" y="5292087"/>
                <a:chExt cx="927336" cy="120006"/>
              </a:xfrm>
              <a:solidFill>
                <a:srgbClr val="C6DB4F"/>
              </a:solidFill>
            </p:grpSpPr>
            <p:sp>
              <p:nvSpPr>
                <p:cNvPr id="27" name="Овал 26">
                  <a:extLst>
                    <a:ext uri="{FF2B5EF4-FFF2-40B4-BE49-F238E27FC236}">
                      <a16:creationId xmlns:a16="http://schemas.microsoft.com/office/drawing/2014/main" id="{EBBDC87E-7CD6-4892-A4C3-118EFD11B0DA}"/>
                    </a:ext>
                  </a:extLst>
                </p:cNvPr>
                <p:cNvSpPr/>
                <p:nvPr/>
              </p:nvSpPr>
              <p:spPr>
                <a:xfrm>
                  <a:off x="7366888" y="5292087"/>
                  <a:ext cx="120006" cy="120006"/>
                </a:xfrm>
                <a:prstGeom prst="ellipse">
                  <a:avLst/>
                </a:prstGeom>
                <a:solidFill>
                  <a:srgbClr val="11111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" name="Овал 27">
                  <a:extLst>
                    <a:ext uri="{FF2B5EF4-FFF2-40B4-BE49-F238E27FC236}">
                      <a16:creationId xmlns:a16="http://schemas.microsoft.com/office/drawing/2014/main" id="{35EB4178-BA7D-47CE-95F8-BF5E9352179A}"/>
                    </a:ext>
                  </a:extLst>
                </p:cNvPr>
                <p:cNvSpPr/>
                <p:nvPr/>
              </p:nvSpPr>
              <p:spPr>
                <a:xfrm>
                  <a:off x="7568720" y="5292087"/>
                  <a:ext cx="120006" cy="120006"/>
                </a:xfrm>
                <a:prstGeom prst="ellipse">
                  <a:avLst/>
                </a:prstGeom>
                <a:solidFill>
                  <a:srgbClr val="E9E9E9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9" name="Овал 28">
                  <a:extLst>
                    <a:ext uri="{FF2B5EF4-FFF2-40B4-BE49-F238E27FC236}">
                      <a16:creationId xmlns:a16="http://schemas.microsoft.com/office/drawing/2014/main" id="{8A698ECC-AE05-4571-B396-F22418A322C9}"/>
                    </a:ext>
                  </a:extLst>
                </p:cNvPr>
                <p:cNvSpPr/>
                <p:nvPr/>
              </p:nvSpPr>
              <p:spPr>
                <a:xfrm>
                  <a:off x="7770552" y="5292087"/>
                  <a:ext cx="120006" cy="120006"/>
                </a:xfrm>
                <a:prstGeom prst="ellipse">
                  <a:avLst/>
                </a:prstGeom>
                <a:solidFill>
                  <a:srgbClr val="0C50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" name="Овал 29">
                  <a:extLst>
                    <a:ext uri="{FF2B5EF4-FFF2-40B4-BE49-F238E27FC236}">
                      <a16:creationId xmlns:a16="http://schemas.microsoft.com/office/drawing/2014/main" id="{814B2A7A-EB82-4B90-A7B9-ED42D80E8C14}"/>
                    </a:ext>
                  </a:extLst>
                </p:cNvPr>
                <p:cNvSpPr/>
                <p:nvPr/>
              </p:nvSpPr>
              <p:spPr>
                <a:xfrm>
                  <a:off x="7972385" y="5292087"/>
                  <a:ext cx="120006" cy="120006"/>
                </a:xfrm>
                <a:prstGeom prst="ellipse">
                  <a:avLst/>
                </a:prstGeom>
                <a:solidFill>
                  <a:srgbClr val="E9E9E9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1" name="Овал 30">
                  <a:extLst>
                    <a:ext uri="{FF2B5EF4-FFF2-40B4-BE49-F238E27FC236}">
                      <a16:creationId xmlns:a16="http://schemas.microsoft.com/office/drawing/2014/main" id="{403FE23F-C297-4233-B7E0-E95221687CB7}"/>
                    </a:ext>
                  </a:extLst>
                </p:cNvPr>
                <p:cNvSpPr/>
                <p:nvPr/>
              </p:nvSpPr>
              <p:spPr>
                <a:xfrm>
                  <a:off x="8174218" y="5292087"/>
                  <a:ext cx="120006" cy="120006"/>
                </a:xfrm>
                <a:prstGeom prst="ellipse">
                  <a:avLst/>
                </a:prstGeom>
                <a:solidFill>
                  <a:srgbClr val="C4C4C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B6FD6B-D03D-4FF4-938C-A3EFCE685552}"/>
                </a:ext>
              </a:extLst>
            </p:cNvPr>
            <p:cNvSpPr txBox="1"/>
            <p:nvPr/>
          </p:nvSpPr>
          <p:spPr>
            <a:xfrm>
              <a:off x="3725730" y="6212574"/>
              <a:ext cx="136677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еще +12 цветов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DC2DEF0F-50D6-47D7-9B14-7B7D65F55973}"/>
              </a:ext>
            </a:extLst>
          </p:cNvPr>
          <p:cNvGrpSpPr/>
          <p:nvPr/>
        </p:nvGrpSpPr>
        <p:grpSpPr>
          <a:xfrm>
            <a:off x="4288678" y="442996"/>
            <a:ext cx="2352755" cy="1406838"/>
            <a:chOff x="3694167" y="5067346"/>
            <a:chExt cx="2352755" cy="1406838"/>
          </a:xfrm>
        </p:grpSpPr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4289F088-BD3F-4D2B-9B21-8108F25F806D}"/>
                </a:ext>
              </a:extLst>
            </p:cNvPr>
            <p:cNvGrpSpPr/>
            <p:nvPr/>
          </p:nvGrpSpPr>
          <p:grpSpPr>
            <a:xfrm>
              <a:off x="3694167" y="5067346"/>
              <a:ext cx="2352755" cy="1082077"/>
              <a:chOff x="6874569" y="2794774"/>
              <a:chExt cx="2352755" cy="1082077"/>
            </a:xfrm>
          </p:grpSpPr>
          <p:grpSp>
            <p:nvGrpSpPr>
              <p:cNvPr id="41" name="Группа 40">
                <a:extLst>
                  <a:ext uri="{FF2B5EF4-FFF2-40B4-BE49-F238E27FC236}">
                    <a16:creationId xmlns:a16="http://schemas.microsoft.com/office/drawing/2014/main" id="{AC74ECB9-B371-478C-9C83-5F38B956F9BB}"/>
                  </a:ext>
                </a:extLst>
              </p:cNvPr>
              <p:cNvGrpSpPr/>
              <p:nvPr/>
            </p:nvGrpSpPr>
            <p:grpSpPr>
              <a:xfrm>
                <a:off x="6874569" y="2794774"/>
                <a:ext cx="2352755" cy="1082077"/>
                <a:chOff x="4981871" y="4567017"/>
                <a:chExt cx="2352755" cy="1082077"/>
              </a:xfrm>
            </p:grpSpPr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8E3430DF-F26E-4E80-B8BF-FF1FB27083C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81871" y="4567017"/>
                  <a:ext cx="956368" cy="3120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:r>
                    <a:rPr lang="ru-RU" sz="1100" b="0" i="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Verdana" panose="020B0604030504040204" pitchFamily="34" charset="0"/>
                    </a:rPr>
                    <a:t>109560</a:t>
                  </a:r>
                  <a:endParaRPr lang="en-US" altLang="ru-RU" sz="1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E079F3BD-49F4-484E-8091-2F662FA8E75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81871" y="4808037"/>
                  <a:ext cx="2352755" cy="4701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1200" b="1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Свитшот</a:t>
                  </a:r>
                  <a:r>
                    <a:rPr lang="ru-RU" sz="12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из </a:t>
                  </a:r>
                  <a:r>
                    <a:rPr lang="ru-RU" sz="1200" b="1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микрофлиса</a:t>
                  </a:r>
                  <a:r>
                    <a:rPr lang="ru-RU" sz="12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«</a:t>
                  </a:r>
                  <a:r>
                    <a:rPr lang="ru-RU" sz="1200" b="1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Himalaya</a:t>
                  </a:r>
                  <a:r>
                    <a:rPr lang="ru-RU" sz="12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» мужской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BFD1348-B0A3-42A7-B9DE-8EF17EDF0AA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089124" y="5341317"/>
                  <a:ext cx="1291083" cy="307777"/>
                </a:xfrm>
                <a:prstGeom prst="rect">
                  <a:avLst/>
                </a:prstGeom>
                <a:solidFill>
                  <a:srgbClr val="5EBA0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/>
                  <a:r>
                    <a:rPr lang="ru-RU" sz="1400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</a:rPr>
                    <a:t>1 165 </a:t>
                  </a:r>
                  <a:r>
                    <a:rPr lang="ru-RU" altLang="ru-RU" sz="140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Segoe UI Black" panose="020B0A02040204020203" pitchFamily="34" charset="0"/>
                      <a:cs typeface="Segoe UI Black" panose="020B0A02040204020203" pitchFamily="34" charset="0"/>
                    </a:rPr>
                    <a:t>руб.</a:t>
                  </a:r>
                  <a:endParaRPr lang="ru-RU" altLang="ru-RU" sz="1400" dirty="0">
                    <a:solidFill>
                      <a:srgbClr val="FF0000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endParaRPr>
                </a:p>
              </p:txBody>
            </p:sp>
          </p:grpSp>
          <p:grpSp>
            <p:nvGrpSpPr>
              <p:cNvPr id="42" name="Группа 41">
                <a:extLst>
                  <a:ext uri="{FF2B5EF4-FFF2-40B4-BE49-F238E27FC236}">
                    <a16:creationId xmlns:a16="http://schemas.microsoft.com/office/drawing/2014/main" id="{91EA6D2F-AB5B-422F-BC33-4F1D0B28E8A1}"/>
                  </a:ext>
                </a:extLst>
              </p:cNvPr>
              <p:cNvGrpSpPr/>
              <p:nvPr/>
            </p:nvGrpSpPr>
            <p:grpSpPr>
              <a:xfrm>
                <a:off x="7628627" y="2923673"/>
                <a:ext cx="523670" cy="120006"/>
                <a:chOff x="7082751" y="5292087"/>
                <a:chExt cx="523670" cy="120006"/>
              </a:xfrm>
              <a:solidFill>
                <a:srgbClr val="C6DB4F"/>
              </a:solidFill>
            </p:grpSpPr>
            <p:sp>
              <p:nvSpPr>
                <p:cNvPr id="43" name="Овал 42">
                  <a:extLst>
                    <a:ext uri="{FF2B5EF4-FFF2-40B4-BE49-F238E27FC236}">
                      <a16:creationId xmlns:a16="http://schemas.microsoft.com/office/drawing/2014/main" id="{7550555A-3F26-4D59-9241-CF60889DD431}"/>
                    </a:ext>
                  </a:extLst>
                </p:cNvPr>
                <p:cNvSpPr/>
                <p:nvPr/>
              </p:nvSpPr>
              <p:spPr>
                <a:xfrm>
                  <a:off x="7082751" y="5292087"/>
                  <a:ext cx="120006" cy="120006"/>
                </a:xfrm>
                <a:prstGeom prst="ellipse">
                  <a:avLst/>
                </a:prstGeom>
                <a:solidFill>
                  <a:srgbClr val="051F3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" name="Овал 43">
                  <a:extLst>
                    <a:ext uri="{FF2B5EF4-FFF2-40B4-BE49-F238E27FC236}">
                      <a16:creationId xmlns:a16="http://schemas.microsoft.com/office/drawing/2014/main" id="{B46A46F9-10FA-4FE5-9B17-3FEA38B1FEF7}"/>
                    </a:ext>
                  </a:extLst>
                </p:cNvPr>
                <p:cNvSpPr/>
                <p:nvPr/>
              </p:nvSpPr>
              <p:spPr>
                <a:xfrm>
                  <a:off x="7284583" y="5292087"/>
                  <a:ext cx="120006" cy="120006"/>
                </a:xfrm>
                <a:prstGeom prst="ellipse">
                  <a:avLst/>
                </a:prstGeom>
                <a:solidFill>
                  <a:srgbClr val="DF2E36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5" name="Овал 44">
                  <a:extLst>
                    <a:ext uri="{FF2B5EF4-FFF2-40B4-BE49-F238E27FC236}">
                      <a16:creationId xmlns:a16="http://schemas.microsoft.com/office/drawing/2014/main" id="{45356B69-EBA6-4A49-982F-5D1F781B4BFC}"/>
                    </a:ext>
                  </a:extLst>
                </p:cNvPr>
                <p:cNvSpPr/>
                <p:nvPr/>
              </p:nvSpPr>
              <p:spPr>
                <a:xfrm>
                  <a:off x="7486415" y="5292087"/>
                  <a:ext cx="120006" cy="120006"/>
                </a:xfrm>
                <a:prstGeom prst="ellipse">
                  <a:avLst/>
                </a:prstGeom>
                <a:solidFill>
                  <a:srgbClr val="0C50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4562CBC-12F6-431B-85F5-99CF69F1B21D}"/>
                </a:ext>
              </a:extLst>
            </p:cNvPr>
            <p:cNvSpPr txBox="1"/>
            <p:nvPr/>
          </p:nvSpPr>
          <p:spPr>
            <a:xfrm>
              <a:off x="3725730" y="6212574"/>
              <a:ext cx="136677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еще +12 цветов</a:t>
              </a: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A89D27-1CC4-4903-8C95-77F7E2A911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72048" y="5926514"/>
            <a:ext cx="2225364" cy="922712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9A9BAF03-9004-45A1-9507-486D63183A08}"/>
              </a:ext>
            </a:extLst>
          </p:cNvPr>
          <p:cNvGrpSpPr/>
          <p:nvPr/>
        </p:nvGrpSpPr>
        <p:grpSpPr>
          <a:xfrm>
            <a:off x="7430112" y="6302704"/>
            <a:ext cx="1942966" cy="472861"/>
            <a:chOff x="7114659" y="6142518"/>
            <a:chExt cx="1942966" cy="472861"/>
          </a:xfrm>
        </p:grpSpPr>
        <p:sp>
          <p:nvSpPr>
            <p:cNvPr id="47" name="Прямоугольник: скругленные углы 69">
              <a:extLst>
                <a:ext uri="{FF2B5EF4-FFF2-40B4-BE49-F238E27FC236}">
                  <a16:creationId xmlns:a16="http://schemas.microsoft.com/office/drawing/2014/main" id="{04F93450-618D-4653-97E7-F0D4D3802607}"/>
                </a:ext>
              </a:extLst>
            </p:cNvPr>
            <p:cNvSpPr/>
            <p:nvPr/>
          </p:nvSpPr>
          <p:spPr>
            <a:xfrm>
              <a:off x="7522488" y="6142518"/>
              <a:ext cx="1535137" cy="472861"/>
            </a:xfrm>
            <a:prstGeom prst="roundRect">
              <a:avLst>
                <a:gd name="adj" fmla="val 1399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1400"/>
                </a:lnSpc>
              </a:pPr>
              <a:r>
                <a:rPr 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уже на складе</a:t>
              </a:r>
            </a:p>
          </p:txBody>
        </p:sp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A87C3B81-53A2-405D-AF3B-862CA1873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7114659" y="6226567"/>
              <a:ext cx="445225" cy="311658"/>
            </a:xfrm>
            <a:prstGeom prst="rect">
              <a:avLst/>
            </a:prstGeom>
          </p:spPr>
        </p:pic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CC827502-A82C-4495-B10A-DBB6DF2AB5CC}"/>
              </a:ext>
            </a:extLst>
          </p:cNvPr>
          <p:cNvSpPr txBox="1"/>
          <p:nvPr/>
        </p:nvSpPr>
        <p:spPr>
          <a:xfrm>
            <a:off x="357097" y="6467359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</p:spTree>
    <p:extLst>
      <p:ext uri="{BB962C8B-B14F-4D97-AF65-F5344CB8AC3E}">
        <p14:creationId xmlns:p14="http://schemas.microsoft.com/office/powerpoint/2010/main" val="38884815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38173A6-6099-49B5-9920-28C3FA894F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2669" y="280327"/>
            <a:ext cx="1986212" cy="3094296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D745C64A-68E8-46E2-9AF1-3DF47EF2EAAB}"/>
              </a:ext>
            </a:extLst>
          </p:cNvPr>
          <p:cNvGrpSpPr/>
          <p:nvPr/>
        </p:nvGrpSpPr>
        <p:grpSpPr>
          <a:xfrm>
            <a:off x="4781499" y="3276599"/>
            <a:ext cx="1885668" cy="1252299"/>
            <a:chOff x="3267964" y="400375"/>
            <a:chExt cx="1885668" cy="1252299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107E2EFD-CAD9-4B65-A62C-CBE2BCD0EBE9}"/>
                </a:ext>
              </a:extLst>
            </p:cNvPr>
            <p:cNvGrpSpPr/>
            <p:nvPr/>
          </p:nvGrpSpPr>
          <p:grpSpPr>
            <a:xfrm>
              <a:off x="3267964" y="400375"/>
              <a:ext cx="1885668" cy="1252299"/>
              <a:chOff x="4981871" y="4567017"/>
              <a:chExt cx="1885668" cy="1252299"/>
            </a:xfrm>
          </p:grpSpPr>
          <p:sp>
            <p:nvSpPr>
              <p:cNvPr id="18" name="TextBox 11">
                <a:extLst>
                  <a:ext uri="{FF2B5EF4-FFF2-40B4-BE49-F238E27FC236}">
                    <a16:creationId xmlns:a16="http://schemas.microsoft.com/office/drawing/2014/main" id="{294290D3-61B9-420A-967F-E5DD41DFEE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12601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Verdana" panose="020B0604030504040204" pitchFamily="34" charset="0"/>
                  </a:rPr>
                  <a:t>3162049</a:t>
                </a:r>
              </a:p>
            </p:txBody>
          </p:sp>
          <p:sp>
            <p:nvSpPr>
              <p:cNvPr id="19" name="TextBox 12">
                <a:extLst>
                  <a:ext uri="{FF2B5EF4-FFF2-40B4-BE49-F238E27FC236}">
                    <a16:creationId xmlns:a16="http://schemas.microsoft.com/office/drawing/2014/main" id="{87637E05-4A3B-4FAF-A320-3A613A6CD6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3" y="4808036"/>
                <a:ext cx="1885666" cy="6677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Толстовка </a:t>
                </a:r>
                <a:br>
                  <a:rPr lang="ru-RU" sz="1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 капюшоном «</a:t>
                </a:r>
                <a:r>
                  <a:rPr lang="ru-RU" sz="12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Dublin</a:t>
                </a:r>
                <a:r>
                  <a:rPr lang="ru-RU" sz="1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 мужская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75470C5-0852-41A7-A61A-C9D1AFC316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1" y="5511539"/>
                <a:ext cx="1425855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2 792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52</a:t>
                </a:r>
                <a:r>
                  <a:rPr lang="ru-RU" altLang="ru-RU" sz="1400" baseline="300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1F31D06F-8329-41E1-9BF5-073FD7E610DE}"/>
                </a:ext>
              </a:extLst>
            </p:cNvPr>
            <p:cNvGrpSpPr/>
            <p:nvPr/>
          </p:nvGrpSpPr>
          <p:grpSpPr>
            <a:xfrm>
              <a:off x="4093428" y="521388"/>
              <a:ext cx="523670" cy="120006"/>
              <a:chOff x="5042736" y="571895"/>
              <a:chExt cx="523670" cy="120006"/>
            </a:xfrm>
          </p:grpSpPr>
          <p:sp>
            <p:nvSpPr>
              <p:cNvPr id="22" name="Овал 21">
                <a:extLst>
                  <a:ext uri="{FF2B5EF4-FFF2-40B4-BE49-F238E27FC236}">
                    <a16:creationId xmlns:a16="http://schemas.microsoft.com/office/drawing/2014/main" id="{2EDB7B1E-C70A-4E4F-955D-48C27B1A381D}"/>
                  </a:ext>
                </a:extLst>
              </p:cNvPr>
              <p:cNvSpPr/>
              <p:nvPr/>
            </p:nvSpPr>
            <p:spPr>
              <a:xfrm>
                <a:off x="5042736" y="571895"/>
                <a:ext cx="120006" cy="120006"/>
              </a:xfrm>
              <a:prstGeom prst="ellipse">
                <a:avLst/>
              </a:prstGeom>
              <a:solidFill>
                <a:srgbClr val="2F2D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9DE0CE9D-AF3E-4B00-8268-096C5D850415}"/>
                  </a:ext>
                </a:extLst>
              </p:cNvPr>
              <p:cNvSpPr/>
              <p:nvPr/>
            </p:nvSpPr>
            <p:spPr>
              <a:xfrm>
                <a:off x="5244568" y="571895"/>
                <a:ext cx="120006" cy="120006"/>
              </a:xfrm>
              <a:prstGeom prst="ellipse">
                <a:avLst/>
              </a:prstGeom>
              <a:solidFill>
                <a:srgbClr val="272727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Овал 23">
                <a:extLst>
                  <a:ext uri="{FF2B5EF4-FFF2-40B4-BE49-F238E27FC236}">
                    <a16:creationId xmlns:a16="http://schemas.microsoft.com/office/drawing/2014/main" id="{FE9DFC20-94E4-4046-84CF-1293D653A227}"/>
                  </a:ext>
                </a:extLst>
              </p:cNvPr>
              <p:cNvSpPr/>
              <p:nvPr/>
            </p:nvSpPr>
            <p:spPr>
              <a:xfrm>
                <a:off x="5446400" y="571895"/>
                <a:ext cx="120006" cy="120006"/>
              </a:xfrm>
              <a:prstGeom prst="ellipse">
                <a:avLst/>
              </a:prstGeom>
              <a:solidFill>
                <a:srgbClr val="9F9F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A6D5C35B-A744-4940-B5D2-80F70B8B86B7}"/>
              </a:ext>
            </a:extLst>
          </p:cNvPr>
          <p:cNvGrpSpPr/>
          <p:nvPr/>
        </p:nvGrpSpPr>
        <p:grpSpPr>
          <a:xfrm>
            <a:off x="4811203" y="5193880"/>
            <a:ext cx="2277330" cy="1238753"/>
            <a:chOff x="3267964" y="400375"/>
            <a:chExt cx="2277330" cy="1238753"/>
          </a:xfrm>
        </p:grpSpPr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B58BE5BA-6CCD-433C-9368-0B15D677F78F}"/>
                </a:ext>
              </a:extLst>
            </p:cNvPr>
            <p:cNvGrpSpPr/>
            <p:nvPr/>
          </p:nvGrpSpPr>
          <p:grpSpPr>
            <a:xfrm>
              <a:off x="3267964" y="400375"/>
              <a:ext cx="2277330" cy="1238753"/>
              <a:chOff x="4981871" y="4567017"/>
              <a:chExt cx="2277330" cy="1238753"/>
            </a:xfrm>
          </p:grpSpPr>
          <p:sp>
            <p:nvSpPr>
              <p:cNvPr id="36" name="TextBox 11">
                <a:extLst>
                  <a:ext uri="{FF2B5EF4-FFF2-40B4-BE49-F238E27FC236}">
                    <a16:creationId xmlns:a16="http://schemas.microsoft.com/office/drawing/2014/main" id="{0F32429F-020A-475B-910C-4BDA479BF6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12601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Verdana" panose="020B0604030504040204" pitchFamily="34" charset="0"/>
                  </a:rPr>
                  <a:t>3165001</a:t>
                </a:r>
              </a:p>
            </p:txBody>
          </p:sp>
          <p:sp>
            <p:nvSpPr>
              <p:cNvPr id="37" name="TextBox 12">
                <a:extLst>
                  <a:ext uri="{FF2B5EF4-FFF2-40B4-BE49-F238E27FC236}">
                    <a16:creationId xmlns:a16="http://schemas.microsoft.com/office/drawing/2014/main" id="{E41E77AA-D58E-4A27-A382-E2D5CFB3E3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3" y="4808036"/>
                <a:ext cx="2277328" cy="6677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Толстовка </a:t>
                </a:r>
                <a:br>
                  <a:rPr lang="ru-RU" sz="1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 капюшоном </a:t>
                </a:r>
                <a:r>
                  <a:rPr lang="ru-RU" sz="12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оверсайз</a:t>
                </a:r>
                <a:r>
                  <a:rPr lang="ru-RU" sz="1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«</a:t>
                </a:r>
                <a:r>
                  <a:rPr lang="ru-RU" sz="12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Berlin</a:t>
                </a:r>
                <a:r>
                  <a:rPr lang="ru-RU" sz="1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 унисекс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C24C2EC-A49B-49D3-BD33-3B9311F931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1" y="5497993"/>
                <a:ext cx="1367783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2 985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09</a:t>
                </a:r>
                <a:r>
                  <a:rPr lang="ru-RU" altLang="ru-RU" sz="1400" baseline="300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FBF45908-5378-43BC-9D32-D429815E19F9}"/>
                </a:ext>
              </a:extLst>
            </p:cNvPr>
            <p:cNvGrpSpPr/>
            <p:nvPr/>
          </p:nvGrpSpPr>
          <p:grpSpPr>
            <a:xfrm>
              <a:off x="4093428" y="521388"/>
              <a:ext cx="523670" cy="120006"/>
              <a:chOff x="5042736" y="571895"/>
              <a:chExt cx="523670" cy="120006"/>
            </a:xfrm>
          </p:grpSpPr>
          <p:sp>
            <p:nvSpPr>
              <p:cNvPr id="33" name="Овал 32">
                <a:extLst>
                  <a:ext uri="{FF2B5EF4-FFF2-40B4-BE49-F238E27FC236}">
                    <a16:creationId xmlns:a16="http://schemas.microsoft.com/office/drawing/2014/main" id="{4AFACFF0-09AA-4EBA-88E0-455E10B4785F}"/>
                  </a:ext>
                </a:extLst>
              </p:cNvPr>
              <p:cNvSpPr/>
              <p:nvPr/>
            </p:nvSpPr>
            <p:spPr>
              <a:xfrm>
                <a:off x="5042736" y="571895"/>
                <a:ext cx="120006" cy="120006"/>
              </a:xfrm>
              <a:prstGeom prst="ellipse">
                <a:avLst/>
              </a:prstGeom>
              <a:solidFill>
                <a:srgbClr val="2F2D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C70D1A7C-DCAA-44F1-8EBB-9A85E878D7BB}"/>
                  </a:ext>
                </a:extLst>
              </p:cNvPr>
              <p:cNvSpPr/>
              <p:nvPr/>
            </p:nvSpPr>
            <p:spPr>
              <a:xfrm>
                <a:off x="5244568" y="571895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EC4F5908-5568-4742-97A9-D52DA0B7CF1E}"/>
                  </a:ext>
                </a:extLst>
              </p:cNvPr>
              <p:cNvSpPr/>
              <p:nvPr/>
            </p:nvSpPr>
            <p:spPr>
              <a:xfrm>
                <a:off x="5446400" y="571895"/>
                <a:ext cx="120006" cy="120006"/>
              </a:xfrm>
              <a:prstGeom prst="ellipse">
                <a:avLst/>
              </a:prstGeom>
              <a:solidFill>
                <a:srgbClr val="B7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4FDA518-A454-4819-B3A9-94CF521900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5241" y="90889"/>
            <a:ext cx="830065" cy="34937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042F24B-5AB3-4232-AA6C-BA16117514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772" y="0"/>
            <a:ext cx="4589664" cy="6876396"/>
          </a:xfrm>
          <a:prstGeom prst="rect">
            <a:avLst/>
          </a:prstGeom>
        </p:spPr>
      </p:pic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EC159981-F445-48FC-80D8-046E26CC72DE}"/>
              </a:ext>
            </a:extLst>
          </p:cNvPr>
          <p:cNvGrpSpPr/>
          <p:nvPr/>
        </p:nvGrpSpPr>
        <p:grpSpPr>
          <a:xfrm>
            <a:off x="196773" y="369627"/>
            <a:ext cx="2158926" cy="1055507"/>
            <a:chOff x="4981871" y="4567017"/>
            <a:chExt cx="2158926" cy="1055507"/>
          </a:xfrm>
        </p:grpSpPr>
        <p:sp>
          <p:nvSpPr>
            <p:cNvPr id="54" name="TextBox 11">
              <a:extLst>
                <a:ext uri="{FF2B5EF4-FFF2-40B4-BE49-F238E27FC236}">
                  <a16:creationId xmlns:a16="http://schemas.microsoft.com/office/drawing/2014/main" id="{38F89AE6-6C87-4DA7-9A83-CC34F4E6B9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931697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solidFill>
                    <a:schemeClr val="bg1"/>
                  </a:solidFill>
                  <a:latin typeface="Verdana" panose="020B0604030504040204" pitchFamily="34" charset="0"/>
                </a:rPr>
                <a:t>31037</a:t>
              </a:r>
            </a:p>
          </p:txBody>
        </p:sp>
        <p:sp>
          <p:nvSpPr>
            <p:cNvPr id="55" name="TextBox 12">
              <a:extLst>
                <a:ext uri="{FF2B5EF4-FFF2-40B4-BE49-F238E27FC236}">
                  <a16:creationId xmlns:a16="http://schemas.microsoft.com/office/drawing/2014/main" id="{F0661A32-6152-42F9-BB61-2F6D132A9B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2" y="4808036"/>
              <a:ext cx="2158925" cy="470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Поло «</a:t>
              </a:r>
              <a:r>
                <a:rPr lang="en-US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Chicago» </a:t>
              </a:r>
              <a:r>
                <a:rPr lang="ru-RU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мужское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726D533-5994-46B6-999B-03ECC3D538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1" y="5314747"/>
              <a:ext cx="1286117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1</a:t>
              </a:r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en-US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500</a:t>
              </a:r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1CFAE04E-5042-45AC-82AB-CBA71720C4E6}"/>
              </a:ext>
            </a:extLst>
          </p:cNvPr>
          <p:cNvSpPr txBox="1"/>
          <p:nvPr/>
        </p:nvSpPr>
        <p:spPr>
          <a:xfrm>
            <a:off x="1984398" y="368725"/>
            <a:ext cx="263378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Пике с </a:t>
            </a:r>
            <a:r>
              <a:rPr lang="ru-RU" sz="11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эластаном</a:t>
            </a:r>
            <a:endParaRPr lang="ru-RU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Плотность 200 г/м2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Утяжеленное полотно 200гр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Прилегающий силуэт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Разрезы в боковых швах</a:t>
            </a:r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26378435-111F-4B99-AC6F-C7795F321918}"/>
              </a:ext>
            </a:extLst>
          </p:cNvPr>
          <p:cNvGrpSpPr/>
          <p:nvPr/>
        </p:nvGrpSpPr>
        <p:grpSpPr>
          <a:xfrm>
            <a:off x="297023" y="6340507"/>
            <a:ext cx="2283617" cy="472861"/>
            <a:chOff x="50208" y="6172327"/>
            <a:chExt cx="2283617" cy="472861"/>
          </a:xfrm>
        </p:grpSpPr>
        <p:sp>
          <p:nvSpPr>
            <p:cNvPr id="58" name="Прямоугольник: скругленные углы 69">
              <a:extLst>
                <a:ext uri="{FF2B5EF4-FFF2-40B4-BE49-F238E27FC236}">
                  <a16:creationId xmlns:a16="http://schemas.microsoft.com/office/drawing/2014/main" id="{63705DCE-498D-45D3-BBA4-6380930A0C38}"/>
                </a:ext>
              </a:extLst>
            </p:cNvPr>
            <p:cNvSpPr/>
            <p:nvPr/>
          </p:nvSpPr>
          <p:spPr>
            <a:xfrm>
              <a:off x="458037" y="6172327"/>
              <a:ext cx="1875788" cy="472861"/>
            </a:xfrm>
            <a:prstGeom prst="roundRect">
              <a:avLst>
                <a:gd name="adj" fmla="val 1399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1400"/>
                </a:lnSpc>
              </a:pPr>
              <a:r>
                <a:rPr lang="ru-RU" sz="1200" dirty="0">
                  <a:solidFill>
                    <a:schemeClr val="bg1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приход</a:t>
              </a:r>
            </a:p>
            <a:p>
              <a:pPr>
                <a:lnSpc>
                  <a:spcPts val="1400"/>
                </a:lnSpc>
              </a:pPr>
              <a:r>
                <a:rPr lang="ru-RU" sz="1200" dirty="0">
                  <a:solidFill>
                    <a:schemeClr val="bg1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конец ноября</a:t>
              </a:r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25948451-D1B0-429A-BA7A-5B6B208D2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50208" y="6256376"/>
              <a:ext cx="445225" cy="311658"/>
            </a:xfrm>
            <a:prstGeom prst="rect">
              <a:avLst/>
            </a:prstGeom>
          </p:spPr>
        </p:pic>
      </p:grpSp>
      <p:sp>
        <p:nvSpPr>
          <p:cNvPr id="2" name="AutoShape 2" descr="Толстовка унисекс Spencer , утепленная с капюшоном , карман кенгуру, 02991,  Sols|Hoodies &amp; Sweatshirts| - AliExpress">
            <a:extLst>
              <a:ext uri="{FF2B5EF4-FFF2-40B4-BE49-F238E27FC236}">
                <a16:creationId xmlns:a16="http://schemas.microsoft.com/office/drawing/2014/main" id="{EECF4454-BF9B-43C6-8ABA-B8EC642620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B62EAE5-4446-4F73-A865-72BD23F3A722}"/>
              </a:ext>
            </a:extLst>
          </p:cNvPr>
          <p:cNvSpPr txBox="1"/>
          <p:nvPr/>
        </p:nvSpPr>
        <p:spPr>
          <a:xfrm>
            <a:off x="6946381" y="525631"/>
            <a:ext cx="1678256" cy="721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EB0028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000" b="1" dirty="0">
                <a:solidFill>
                  <a:srgbClr val="36364E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 у нас </a:t>
            </a:r>
            <a:r>
              <a:rPr lang="ru-RU" sz="2000" b="1" dirty="0" err="1">
                <a:solidFill>
                  <a:srgbClr val="36364E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оверсайз</a:t>
            </a:r>
            <a:r>
              <a:rPr lang="ru-RU" sz="2000" b="1" dirty="0">
                <a:solidFill>
                  <a:srgbClr val="36364E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FBFCE5A-26C3-4ABD-BCF2-7568C98139D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7878" y="2592381"/>
            <a:ext cx="1954966" cy="31978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420413-5262-43D7-820A-A7FB0A976B5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7867429" y="1067732"/>
            <a:ext cx="2273836" cy="168253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3C40428-D072-40E8-90CD-DC63352F7380}"/>
              </a:ext>
            </a:extLst>
          </p:cNvPr>
          <p:cNvSpPr txBox="1"/>
          <p:nvPr/>
        </p:nvSpPr>
        <p:spPr>
          <a:xfrm>
            <a:off x="6611870" y="6467359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</p:spTree>
    <p:extLst>
      <p:ext uri="{BB962C8B-B14F-4D97-AF65-F5344CB8AC3E}">
        <p14:creationId xmlns:p14="http://schemas.microsoft.com/office/powerpoint/2010/main" val="22589094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7C51505-0D19-4F1F-95C2-2778260BB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81192" y="1314124"/>
            <a:ext cx="2020279" cy="346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D6E2057-F32B-4D52-8157-F39E2D7D85F7}"/>
              </a:ext>
            </a:extLst>
          </p:cNvPr>
          <p:cNvGrpSpPr/>
          <p:nvPr/>
        </p:nvGrpSpPr>
        <p:grpSpPr>
          <a:xfrm>
            <a:off x="3558832" y="4852583"/>
            <a:ext cx="2089610" cy="1055508"/>
            <a:chOff x="4082350" y="5559871"/>
            <a:chExt cx="2089610" cy="1055508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88755244-584B-496E-812B-FB228E71262A}"/>
                </a:ext>
              </a:extLst>
            </p:cNvPr>
            <p:cNvGrpSpPr/>
            <p:nvPr/>
          </p:nvGrpSpPr>
          <p:grpSpPr>
            <a:xfrm>
              <a:off x="4082350" y="5559871"/>
              <a:ext cx="2089610" cy="1055508"/>
              <a:chOff x="4981871" y="4567017"/>
              <a:chExt cx="2089610" cy="1055508"/>
            </a:xfrm>
          </p:grpSpPr>
          <p:sp>
            <p:nvSpPr>
              <p:cNvPr id="8" name="TextBox 11">
                <a:extLst>
                  <a:ext uri="{FF2B5EF4-FFF2-40B4-BE49-F238E27FC236}">
                    <a16:creationId xmlns:a16="http://schemas.microsoft.com/office/drawing/2014/main" id="{648E47FF-3B78-4059-97F0-E321D0379D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931697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</a:rPr>
                  <a:t>3320247</a:t>
                </a:r>
              </a:p>
            </p:txBody>
          </p:sp>
          <p:sp>
            <p:nvSpPr>
              <p:cNvPr id="9" name="TextBox 12">
                <a:extLst>
                  <a:ext uri="{FF2B5EF4-FFF2-40B4-BE49-F238E27FC236}">
                    <a16:creationId xmlns:a16="http://schemas.microsoft.com/office/drawing/2014/main" id="{1DFBA459-DFB3-42AE-ABDB-4468553DFF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3" y="4808036"/>
                <a:ext cx="2089608" cy="470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Куртка - дождевик «</a:t>
                </a:r>
                <a:r>
                  <a:rPr lang="en-US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Maui» </a:t>
                </a: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унисекс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F8FF98-C511-4171-BF1E-206BB0DCCB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1" y="5314748"/>
                <a:ext cx="1017225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999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</a:p>
            </p:txBody>
          </p:sp>
        </p:grp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AFDEABFF-63E3-4DEB-9E6D-7E2E1B501415}"/>
                </a:ext>
              </a:extLst>
            </p:cNvPr>
            <p:cNvGrpSpPr/>
            <p:nvPr/>
          </p:nvGrpSpPr>
          <p:grpSpPr>
            <a:xfrm>
              <a:off x="4906160" y="5673897"/>
              <a:ext cx="719588" cy="124107"/>
              <a:chOff x="5939184" y="482549"/>
              <a:chExt cx="719588" cy="124107"/>
            </a:xfrm>
          </p:grpSpPr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5497AEA5-981E-461B-99D8-6CDDD3139837}"/>
                  </a:ext>
                </a:extLst>
              </p:cNvPr>
              <p:cNvSpPr/>
              <p:nvPr/>
            </p:nvSpPr>
            <p:spPr>
              <a:xfrm>
                <a:off x="5939184" y="486650"/>
                <a:ext cx="120006" cy="120006"/>
              </a:xfrm>
              <a:prstGeom prst="ellipse">
                <a:avLst/>
              </a:prstGeom>
              <a:solidFill>
                <a:srgbClr val="DBD5C5"/>
              </a:solidFill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2" name="Овал 11">
                <a:extLst>
                  <a:ext uri="{FF2B5EF4-FFF2-40B4-BE49-F238E27FC236}">
                    <a16:creationId xmlns:a16="http://schemas.microsoft.com/office/drawing/2014/main" id="{6BD3CC42-0F1B-45DA-BEA1-DD82C8056EED}"/>
                  </a:ext>
                </a:extLst>
              </p:cNvPr>
              <p:cNvSpPr/>
              <p:nvPr/>
            </p:nvSpPr>
            <p:spPr>
              <a:xfrm>
                <a:off x="6132822" y="486650"/>
                <a:ext cx="120006" cy="120006"/>
              </a:xfrm>
              <a:prstGeom prst="ellipse">
                <a:avLst/>
              </a:prstGeom>
              <a:solidFill>
                <a:srgbClr val="D83536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3" name="Овал 12">
                <a:extLst>
                  <a:ext uri="{FF2B5EF4-FFF2-40B4-BE49-F238E27FC236}">
                    <a16:creationId xmlns:a16="http://schemas.microsoft.com/office/drawing/2014/main" id="{E22C4CC9-E257-44DE-8BA8-1A95D99D3802}"/>
                  </a:ext>
                </a:extLst>
              </p:cNvPr>
              <p:cNvSpPr/>
              <p:nvPr/>
            </p:nvSpPr>
            <p:spPr>
              <a:xfrm>
                <a:off x="6345128" y="482549"/>
                <a:ext cx="120006" cy="120006"/>
              </a:xfrm>
              <a:prstGeom prst="ellipse">
                <a:avLst/>
              </a:prstGeom>
              <a:solidFill>
                <a:srgbClr val="4C4C4C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326AF45A-754E-4B51-9D1A-255B11EE38A7}"/>
                  </a:ext>
                </a:extLst>
              </p:cNvPr>
              <p:cNvSpPr/>
              <p:nvPr/>
            </p:nvSpPr>
            <p:spPr>
              <a:xfrm>
                <a:off x="6538766" y="482549"/>
                <a:ext cx="120006" cy="120006"/>
              </a:xfrm>
              <a:prstGeom prst="ellipse">
                <a:avLst/>
              </a:prstGeom>
              <a:solidFill>
                <a:srgbClr val="31398E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78CE5F6-5035-4DA8-B781-45C897A58B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8247" y="987176"/>
            <a:ext cx="2027424" cy="4570361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C9CC091-9413-4212-84A4-C58F98CA60B2}"/>
              </a:ext>
            </a:extLst>
          </p:cNvPr>
          <p:cNvGrpSpPr/>
          <p:nvPr/>
        </p:nvGrpSpPr>
        <p:grpSpPr>
          <a:xfrm>
            <a:off x="5501471" y="336808"/>
            <a:ext cx="2662130" cy="1242183"/>
            <a:chOff x="5127155" y="319775"/>
            <a:chExt cx="2662130" cy="1242183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B5398D4C-4152-41B2-BF81-0B109BA80F2B}"/>
                </a:ext>
              </a:extLst>
            </p:cNvPr>
            <p:cNvGrpSpPr/>
            <p:nvPr/>
          </p:nvGrpSpPr>
          <p:grpSpPr>
            <a:xfrm>
              <a:off x="5127155" y="319775"/>
              <a:ext cx="2662130" cy="1242183"/>
              <a:chOff x="4981871" y="4567017"/>
              <a:chExt cx="2662130" cy="1242183"/>
            </a:xfrm>
          </p:grpSpPr>
          <p:sp>
            <p:nvSpPr>
              <p:cNvPr id="28" name="TextBox 11">
                <a:extLst>
                  <a:ext uri="{FF2B5EF4-FFF2-40B4-BE49-F238E27FC236}">
                    <a16:creationId xmlns:a16="http://schemas.microsoft.com/office/drawing/2014/main" id="{49292DAE-B2E6-4B80-B2F3-2BD2319819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931697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</a:rPr>
                  <a:t>3320301</a:t>
                </a:r>
              </a:p>
            </p:txBody>
          </p:sp>
          <p:sp>
            <p:nvSpPr>
              <p:cNvPr id="29" name="TextBox 12">
                <a:extLst>
                  <a:ext uri="{FF2B5EF4-FFF2-40B4-BE49-F238E27FC236}">
                    <a16:creationId xmlns:a16="http://schemas.microsoft.com/office/drawing/2014/main" id="{7FAADEF2-5FBB-437C-B6E7-9FF19DEC2D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3" y="4808036"/>
                <a:ext cx="2662128" cy="685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Дождевик 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со светоотражающей тесьмой «</a:t>
                </a:r>
                <a:r>
                  <a:rPr lang="ru-RU" sz="12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Lanai</a:t>
                </a: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5555CD4-3C54-474C-A834-872E80D7F5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1" y="5501423"/>
                <a:ext cx="1216420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1 690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</a:p>
            </p:txBody>
          </p:sp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0FB9C197-3A21-4C18-B846-1736E3BDD40E}"/>
                </a:ext>
              </a:extLst>
            </p:cNvPr>
            <p:cNvGrpSpPr/>
            <p:nvPr/>
          </p:nvGrpSpPr>
          <p:grpSpPr>
            <a:xfrm>
              <a:off x="5950965" y="433801"/>
              <a:ext cx="925776" cy="124488"/>
              <a:chOff x="5939184" y="482549"/>
              <a:chExt cx="925776" cy="124488"/>
            </a:xfrm>
          </p:grpSpPr>
          <p:sp>
            <p:nvSpPr>
              <p:cNvPr id="24" name="Овал 23">
                <a:extLst>
                  <a:ext uri="{FF2B5EF4-FFF2-40B4-BE49-F238E27FC236}">
                    <a16:creationId xmlns:a16="http://schemas.microsoft.com/office/drawing/2014/main" id="{EF97D97C-1BA9-4D4B-8C51-279B3D432D05}"/>
                  </a:ext>
                </a:extLst>
              </p:cNvPr>
              <p:cNvSpPr/>
              <p:nvPr/>
            </p:nvSpPr>
            <p:spPr>
              <a:xfrm>
                <a:off x="5939184" y="484790"/>
                <a:ext cx="120006" cy="120006"/>
              </a:xfrm>
              <a:prstGeom prst="ellipse">
                <a:avLst/>
              </a:prstGeom>
              <a:solidFill>
                <a:srgbClr val="DBD5C5"/>
              </a:solidFill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5" name="Овал 24">
                <a:extLst>
                  <a:ext uri="{FF2B5EF4-FFF2-40B4-BE49-F238E27FC236}">
                    <a16:creationId xmlns:a16="http://schemas.microsoft.com/office/drawing/2014/main" id="{8D0454F2-F0BC-4112-B582-B253780E5451}"/>
                  </a:ext>
                </a:extLst>
              </p:cNvPr>
              <p:cNvSpPr/>
              <p:nvPr/>
            </p:nvSpPr>
            <p:spPr>
              <a:xfrm>
                <a:off x="6140626" y="485910"/>
                <a:ext cx="120006" cy="120006"/>
              </a:xfrm>
              <a:prstGeom prst="ellipse">
                <a:avLst/>
              </a:prstGeom>
              <a:solidFill>
                <a:srgbClr val="3D45A7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6" name="Овал 25">
                <a:extLst>
                  <a:ext uri="{FF2B5EF4-FFF2-40B4-BE49-F238E27FC236}">
                    <a16:creationId xmlns:a16="http://schemas.microsoft.com/office/drawing/2014/main" id="{78041A23-2642-4976-8BFE-30B54CA49676}"/>
                  </a:ext>
                </a:extLst>
              </p:cNvPr>
              <p:cNvSpPr/>
              <p:nvPr/>
            </p:nvSpPr>
            <p:spPr>
              <a:xfrm>
                <a:off x="6342068" y="482549"/>
                <a:ext cx="120006" cy="120006"/>
              </a:xfrm>
              <a:prstGeom prst="ellipse">
                <a:avLst/>
              </a:prstGeom>
              <a:solidFill>
                <a:srgbClr val="3E3E3E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7" name="Овал 26">
                <a:extLst>
                  <a:ext uri="{FF2B5EF4-FFF2-40B4-BE49-F238E27FC236}">
                    <a16:creationId xmlns:a16="http://schemas.microsoft.com/office/drawing/2014/main" id="{36E2BEA6-C54B-4646-B5DB-7318EB1BFF5A}"/>
                  </a:ext>
                </a:extLst>
              </p:cNvPr>
              <p:cNvSpPr/>
              <p:nvPr/>
            </p:nvSpPr>
            <p:spPr>
              <a:xfrm>
                <a:off x="6543510" y="483670"/>
                <a:ext cx="120006" cy="120006"/>
              </a:xfrm>
              <a:prstGeom prst="ellipse">
                <a:avLst/>
              </a:prstGeom>
              <a:solidFill>
                <a:srgbClr val="E6CD3D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2" name="Овал 31">
                <a:extLst>
                  <a:ext uri="{FF2B5EF4-FFF2-40B4-BE49-F238E27FC236}">
                    <a16:creationId xmlns:a16="http://schemas.microsoft.com/office/drawing/2014/main" id="{812F103B-DE9E-49A3-958F-ED463BC512C6}"/>
                  </a:ext>
                </a:extLst>
              </p:cNvPr>
              <p:cNvSpPr/>
              <p:nvPr/>
            </p:nvSpPr>
            <p:spPr>
              <a:xfrm>
                <a:off x="6744954" y="487031"/>
                <a:ext cx="120006" cy="120006"/>
              </a:xfrm>
              <a:prstGeom prst="ellipse">
                <a:avLst/>
              </a:prstGeom>
              <a:solidFill>
                <a:srgbClr val="D61B22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C84250C-3AF3-42A8-8C86-517A3100C9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79" y="152683"/>
            <a:ext cx="2187052" cy="5098851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11F6159D-71D4-4A8F-A90B-F02BF7DBEDCB}"/>
              </a:ext>
            </a:extLst>
          </p:cNvPr>
          <p:cNvGrpSpPr/>
          <p:nvPr/>
        </p:nvGrpSpPr>
        <p:grpSpPr>
          <a:xfrm>
            <a:off x="366803" y="5251534"/>
            <a:ext cx="2757671" cy="1072094"/>
            <a:chOff x="3267964" y="400375"/>
            <a:chExt cx="2757671" cy="1072094"/>
          </a:xfrm>
        </p:grpSpPr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844642B2-1BED-4F1C-93AA-22167D024BC5}"/>
                </a:ext>
              </a:extLst>
            </p:cNvPr>
            <p:cNvGrpSpPr/>
            <p:nvPr/>
          </p:nvGrpSpPr>
          <p:grpSpPr>
            <a:xfrm>
              <a:off x="3267964" y="400375"/>
              <a:ext cx="2757671" cy="1072094"/>
              <a:chOff x="4981871" y="4567017"/>
              <a:chExt cx="2757671" cy="1072094"/>
            </a:xfrm>
          </p:grpSpPr>
          <p:sp>
            <p:nvSpPr>
              <p:cNvPr id="46" name="TextBox 11">
                <a:extLst>
                  <a:ext uri="{FF2B5EF4-FFF2-40B4-BE49-F238E27FC236}">
                    <a16:creationId xmlns:a16="http://schemas.microsoft.com/office/drawing/2014/main" id="{E2D5221F-6689-4E88-A627-DF7CB788B7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12601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latin typeface="Verdana" panose="020B0604030504040204" pitchFamily="34" charset="0"/>
                  </a:rPr>
                  <a:t>3320016</a:t>
                </a:r>
              </a:p>
            </p:txBody>
          </p:sp>
          <p:sp>
            <p:nvSpPr>
              <p:cNvPr id="50" name="TextBox 12">
                <a:extLst>
                  <a:ext uri="{FF2B5EF4-FFF2-40B4-BE49-F238E27FC236}">
                    <a16:creationId xmlns:a16="http://schemas.microsoft.com/office/drawing/2014/main" id="{7F31FDEC-46A0-4C57-94A7-AAF5752F09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3" y="4808036"/>
                <a:ext cx="2757669" cy="470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Дождевик «</a:t>
                </a:r>
                <a:r>
                  <a:rPr lang="en-US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Hawaii pro» </a:t>
                </a:r>
                <a:br>
                  <a:rPr lang="ru-RU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 </a:t>
                </a:r>
                <a:r>
                  <a:rPr lang="ru-RU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чехлом унисекс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949FB4F-4904-4FF3-9C02-3F0A426E4B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331334"/>
                <a:ext cx="1011704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929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  <a:endParaRPr lang="ru-RU" altLang="ru-RU" sz="1400" dirty="0">
                  <a:solidFill>
                    <a:srgbClr val="FF0000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1E7D7028-FC0C-455A-B386-CDACAB2CC680}"/>
                </a:ext>
              </a:extLst>
            </p:cNvPr>
            <p:cNvGrpSpPr/>
            <p:nvPr/>
          </p:nvGrpSpPr>
          <p:grpSpPr>
            <a:xfrm>
              <a:off x="4093428" y="521388"/>
              <a:ext cx="321838" cy="120006"/>
              <a:chOff x="5042736" y="571895"/>
              <a:chExt cx="321838" cy="120006"/>
            </a:xfrm>
          </p:grpSpPr>
          <p:sp>
            <p:nvSpPr>
              <p:cNvPr id="44" name="Овал 43">
                <a:extLst>
                  <a:ext uri="{FF2B5EF4-FFF2-40B4-BE49-F238E27FC236}">
                    <a16:creationId xmlns:a16="http://schemas.microsoft.com/office/drawing/2014/main" id="{8A1B5F8A-EBF5-467E-8D80-C8158792A85B}"/>
                  </a:ext>
                </a:extLst>
              </p:cNvPr>
              <p:cNvSpPr/>
              <p:nvPr/>
            </p:nvSpPr>
            <p:spPr>
              <a:xfrm>
                <a:off x="5042736" y="571895"/>
                <a:ext cx="120006" cy="120006"/>
              </a:xfrm>
              <a:prstGeom prst="ellipse">
                <a:avLst/>
              </a:prstGeom>
              <a:solidFill>
                <a:srgbClr val="F9E40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Овал 44">
                <a:extLst>
                  <a:ext uri="{FF2B5EF4-FFF2-40B4-BE49-F238E27FC236}">
                    <a16:creationId xmlns:a16="http://schemas.microsoft.com/office/drawing/2014/main" id="{5BF50C99-FA54-4693-A0CE-651E1E9D0429}"/>
                  </a:ext>
                </a:extLst>
              </p:cNvPr>
              <p:cNvSpPr/>
              <p:nvPr/>
            </p:nvSpPr>
            <p:spPr>
              <a:xfrm>
                <a:off x="5244568" y="571895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00072749-8F9C-4E99-8427-F160BF7B7FFE}"/>
              </a:ext>
            </a:extLst>
          </p:cNvPr>
          <p:cNvSpPr txBox="1"/>
          <p:nvPr/>
        </p:nvSpPr>
        <p:spPr>
          <a:xfrm>
            <a:off x="2115312" y="457310"/>
            <a:ext cx="232733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 нас есть дождевик </a:t>
            </a:r>
            <a:r>
              <a:rPr lang="en-US" sz="11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Hawaii </a:t>
            </a:r>
            <a:r>
              <a:rPr lang="ru-RU" sz="11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ХИТ продаж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этот такой же, но лучше! И у него теперь есть карманы!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6CD16BF-7C64-4575-BA07-E117B1895481}"/>
              </a:ext>
            </a:extLst>
          </p:cNvPr>
          <p:cNvSpPr txBox="1"/>
          <p:nvPr/>
        </p:nvSpPr>
        <p:spPr>
          <a:xfrm>
            <a:off x="6653971" y="5634549"/>
            <a:ext cx="26295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Светоотражающая тесьма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Проклеенные швы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Водонепроницаемость </a:t>
            </a:r>
            <a:b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водоотталкивающая пропитка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Вместительные карманы</a:t>
            </a:r>
          </a:p>
        </p:txBody>
      </p: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C2AD96D2-06ED-495B-8E52-DAF8C63E9769}"/>
              </a:ext>
            </a:extLst>
          </p:cNvPr>
          <p:cNvSpPr/>
          <p:nvPr/>
        </p:nvSpPr>
        <p:spPr>
          <a:xfrm rot="20255651" flipV="1">
            <a:off x="6843311" y="4134935"/>
            <a:ext cx="815492" cy="1461334"/>
          </a:xfrm>
          <a:custGeom>
            <a:avLst/>
            <a:gdLst>
              <a:gd name="connsiteX0" fmla="*/ 0 w 787586"/>
              <a:gd name="connsiteY0" fmla="*/ 0 h 1041214"/>
              <a:gd name="connsiteX1" fmla="*/ 440514 w 787586"/>
              <a:gd name="connsiteY1" fmla="*/ 794260 h 1041214"/>
              <a:gd name="connsiteX2" fmla="*/ 787586 w 787586"/>
              <a:gd name="connsiteY2" fmla="*/ 1041214 h 1041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7586" h="1041214">
                <a:moveTo>
                  <a:pt x="0" y="0"/>
                </a:moveTo>
                <a:lnTo>
                  <a:pt x="440514" y="794260"/>
                </a:lnTo>
                <a:lnTo>
                  <a:pt x="787586" y="1041214"/>
                </a:lnTo>
              </a:path>
            </a:pathLst>
          </a:custGeom>
          <a:ln w="19050">
            <a:solidFill>
              <a:schemeClr val="bg1">
                <a:lumMod val="5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id="{95F7FB87-5CD9-4249-BA72-827536172F38}"/>
              </a:ext>
            </a:extLst>
          </p:cNvPr>
          <p:cNvSpPr/>
          <p:nvPr/>
        </p:nvSpPr>
        <p:spPr>
          <a:xfrm>
            <a:off x="1754678" y="1047179"/>
            <a:ext cx="520607" cy="2573079"/>
          </a:xfrm>
          <a:custGeom>
            <a:avLst/>
            <a:gdLst>
              <a:gd name="connsiteX0" fmla="*/ 520607 w 520607"/>
              <a:gd name="connsiteY0" fmla="*/ 0 h 1021191"/>
              <a:gd name="connsiteX1" fmla="*/ 347071 w 520607"/>
              <a:gd name="connsiteY1" fmla="*/ 647422 h 1021191"/>
              <a:gd name="connsiteX2" fmla="*/ 0 w 520607"/>
              <a:gd name="connsiteY2" fmla="*/ 1021191 h 102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607" h="1021191">
                <a:moveTo>
                  <a:pt x="520607" y="0"/>
                </a:moveTo>
                <a:lnTo>
                  <a:pt x="347071" y="647422"/>
                </a:lnTo>
                <a:lnTo>
                  <a:pt x="0" y="1021191"/>
                </a:lnTo>
              </a:path>
            </a:pathLst>
          </a:custGeom>
          <a:ln w="19050">
            <a:solidFill>
              <a:schemeClr val="bg1">
                <a:lumMod val="5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CBBF9CB-DDAF-4246-8C7D-B959A0653141}"/>
              </a:ext>
            </a:extLst>
          </p:cNvPr>
          <p:cNvSpPr txBox="1"/>
          <p:nvPr/>
        </p:nvSpPr>
        <p:spPr>
          <a:xfrm>
            <a:off x="3577933" y="6122717"/>
            <a:ext cx="20274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Водонепроницаемость </a:t>
            </a:r>
          </a:p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водоотталкивающая пропитка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F5257DA-5C56-428E-A4E3-4FB481BA38E3}"/>
              </a:ext>
            </a:extLst>
          </p:cNvPr>
          <p:cNvSpPr txBox="1"/>
          <p:nvPr/>
        </p:nvSpPr>
        <p:spPr>
          <a:xfrm>
            <a:off x="357097" y="6467359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</p:spTree>
    <p:extLst>
      <p:ext uri="{BB962C8B-B14F-4D97-AF65-F5344CB8AC3E}">
        <p14:creationId xmlns:p14="http://schemas.microsoft.com/office/powerpoint/2010/main" val="2331293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71A3B25-D4A4-4FD8-8FAD-E547BE442A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67" t="-91" r="-1413" b="3803"/>
          <a:stretch/>
        </p:blipFill>
        <p:spPr>
          <a:xfrm>
            <a:off x="594" y="-6506"/>
            <a:ext cx="3737872" cy="6864219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59A09BA6-45D0-4673-848C-AA5DDCAC7912}"/>
              </a:ext>
            </a:extLst>
          </p:cNvPr>
          <p:cNvGrpSpPr/>
          <p:nvPr/>
        </p:nvGrpSpPr>
        <p:grpSpPr>
          <a:xfrm>
            <a:off x="6593490" y="2075549"/>
            <a:ext cx="2028876" cy="1277187"/>
            <a:chOff x="4981871" y="4567017"/>
            <a:chExt cx="2028876" cy="1277187"/>
          </a:xfrm>
        </p:grpSpPr>
        <p:sp>
          <p:nvSpPr>
            <p:cNvPr id="23" name="TextBox 11">
              <a:extLst>
                <a:ext uri="{FF2B5EF4-FFF2-40B4-BE49-F238E27FC236}">
                  <a16:creationId xmlns:a16="http://schemas.microsoft.com/office/drawing/2014/main" id="{3467D710-F7F6-4ECE-AD91-8F9064EADB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12601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latin typeface="Verdana" panose="020B0604030504040204" pitchFamily="34" charset="0"/>
                </a:rPr>
                <a:t>935010</a:t>
              </a:r>
            </a:p>
          </p:txBody>
        </p:sp>
        <p:sp>
          <p:nvSpPr>
            <p:cNvPr id="24" name="TextBox 12">
              <a:extLst>
                <a:ext uri="{FF2B5EF4-FFF2-40B4-BE49-F238E27FC236}">
                  <a16:creationId xmlns:a16="http://schemas.microsoft.com/office/drawing/2014/main" id="{56C30CD4-4781-4864-9450-4FC256CDE0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3" y="4808036"/>
              <a:ext cx="2028874" cy="667747"/>
            </a:xfrm>
            <a:prstGeom prst="rect">
              <a:avLst/>
            </a:prstGeom>
            <a:solidFill>
              <a:srgbClr val="FFFFFF">
                <a:alpha val="24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Светоотражающая сумка через плечо «</a:t>
              </a:r>
              <a:r>
                <a:rPr lang="ru-RU" sz="1200" b="1" dirty="0" err="1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Reflector</a:t>
              </a:r>
              <a:r>
                <a:rPr lang="ru-RU" sz="1200" b="1" dirty="0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3039504-656D-40BC-A8C5-A2C2C10F8B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2" y="5536427"/>
              <a:ext cx="1166090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999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Verdana" panose="020B060403050404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23297BCB-C382-44E1-A50E-4C51B1E07DCE}"/>
              </a:ext>
            </a:extLst>
          </p:cNvPr>
          <p:cNvGrpSpPr/>
          <p:nvPr/>
        </p:nvGrpSpPr>
        <p:grpSpPr>
          <a:xfrm>
            <a:off x="3317972" y="400375"/>
            <a:ext cx="1885668" cy="1252299"/>
            <a:chOff x="4981871" y="4567017"/>
            <a:chExt cx="1885668" cy="1252299"/>
          </a:xfrm>
        </p:grpSpPr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id="{D70F6A56-FB56-4D7A-9E06-97BFE85585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12601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latin typeface="Verdana" panose="020B0604030504040204" pitchFamily="34" charset="0"/>
                </a:rPr>
                <a:t>933718</a:t>
              </a:r>
            </a:p>
          </p:txBody>
        </p:sp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id="{EED100E6-0751-454A-97DE-089D571DB3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3" y="4808036"/>
              <a:ext cx="1885666" cy="667747"/>
            </a:xfrm>
            <a:prstGeom prst="rect">
              <a:avLst/>
            </a:prstGeom>
            <a:solidFill>
              <a:schemeClr val="bg1">
                <a:alpha val="52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Светоотражающая сумка на одно плечо «</a:t>
              </a:r>
              <a:r>
                <a:rPr lang="ru-RU" sz="1200" b="1" dirty="0" err="1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Reflector</a:t>
              </a:r>
              <a:r>
                <a:rPr lang="ru-RU" sz="1200" b="1" dirty="0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0B1A6C6-4B23-43A6-884E-C72DE78C8C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2" y="5511539"/>
              <a:ext cx="1094644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899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Verdana" panose="020B060403050404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C5726CC-7FD2-4FFB-84B7-F816DEF210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5702" y="6148014"/>
            <a:ext cx="1152096" cy="484922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CED634D9-572F-40C2-BD9C-D3068A4488C7}"/>
              </a:ext>
            </a:extLst>
          </p:cNvPr>
          <p:cNvGrpSpPr/>
          <p:nvPr/>
        </p:nvGrpSpPr>
        <p:grpSpPr>
          <a:xfrm>
            <a:off x="4129968" y="5596770"/>
            <a:ext cx="2691768" cy="1045026"/>
            <a:chOff x="4981871" y="4567017"/>
            <a:chExt cx="2404172" cy="1045026"/>
          </a:xfrm>
        </p:grpSpPr>
        <p:sp>
          <p:nvSpPr>
            <p:cNvPr id="36" name="TextBox 11">
              <a:extLst>
                <a:ext uri="{FF2B5EF4-FFF2-40B4-BE49-F238E27FC236}">
                  <a16:creationId xmlns:a16="http://schemas.microsoft.com/office/drawing/2014/main" id="{B0049E2F-C1BA-4DB5-ACB8-F20BA37FA6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1038848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latin typeface="Verdana" panose="020B0604030504040204" pitchFamily="34" charset="0"/>
                </a:rPr>
                <a:t>3160R08</a:t>
              </a:r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F26A9F68-31DB-4C06-BAD6-10AA658363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808036"/>
              <a:ext cx="2404172" cy="470129"/>
            </a:xfrm>
            <a:prstGeom prst="rect">
              <a:avLst/>
            </a:prstGeom>
            <a:solidFill>
              <a:srgbClr val="FFFFFF">
                <a:alpha val="3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Ветровка светоотражающая «</a:t>
              </a:r>
              <a:r>
                <a:rPr lang="en-US" sz="1200" b="1" dirty="0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Reflector»</a:t>
              </a:r>
              <a:endParaRPr lang="ru-RU" sz="1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2D4306C-DC4B-4B36-89F9-9EC41E8CC0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2" y="5304266"/>
              <a:ext cx="1166090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2 990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Verdana" panose="020B060403050404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F9533A8-64C6-4B01-B9EC-CCBDDB7E29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2638" y="293894"/>
            <a:ext cx="2087289" cy="183422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705821-D289-491D-B33E-23FEBF1EDB28}"/>
              </a:ext>
            </a:extLst>
          </p:cNvPr>
          <p:cNvSpPr/>
          <p:nvPr/>
        </p:nvSpPr>
        <p:spPr>
          <a:xfrm>
            <a:off x="5900217" y="3593755"/>
            <a:ext cx="3243784" cy="1825901"/>
          </a:xfrm>
          <a:prstGeom prst="rect">
            <a:avLst/>
          </a:prstGeom>
          <a:solidFill>
            <a:srgbClr val="6F9D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9F2C9C-B9A4-4601-AC8A-849009811AF3}"/>
              </a:ext>
            </a:extLst>
          </p:cNvPr>
          <p:cNvSpPr txBox="1"/>
          <p:nvPr/>
        </p:nvSpPr>
        <p:spPr>
          <a:xfrm>
            <a:off x="6490198" y="3414548"/>
            <a:ext cx="2494642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45 000 </a:t>
            </a:r>
            <a:r>
              <a:rPr lang="ru-RU" sz="11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пешеходов получили травмы </a:t>
            </a:r>
            <a:br>
              <a:rPr lang="ru-RU" sz="11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1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темное время суток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 данным за 2021 год</a:t>
            </a:r>
            <a:r>
              <a:rPr lang="ru-RU" sz="11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 algn="ctr"/>
            <a:r>
              <a:rPr lang="ru-RU" sz="11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Подумайте о безопасности заранее благодаря </a:t>
            </a:r>
            <a:br>
              <a:rPr lang="ru-RU" sz="11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1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нашей линейке статистика</a:t>
            </a:r>
            <a:br>
              <a:rPr lang="ru-RU" sz="11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100" b="1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 светоотражающими элементами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D85DDC6-0773-4EA9-A925-4378816C9B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1759" y="2086703"/>
            <a:ext cx="2253139" cy="34839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F858871-E0C5-4330-BDE3-7630C885217E}"/>
              </a:ext>
            </a:extLst>
          </p:cNvPr>
          <p:cNvSpPr txBox="1"/>
          <p:nvPr/>
        </p:nvSpPr>
        <p:spPr>
          <a:xfrm>
            <a:off x="357097" y="6467359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</p:spTree>
    <p:extLst>
      <p:ext uri="{BB962C8B-B14F-4D97-AF65-F5344CB8AC3E}">
        <p14:creationId xmlns:p14="http://schemas.microsoft.com/office/powerpoint/2010/main" val="39534676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2C57625-89FD-4CC7-9548-B1EF4E5117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572125" cy="6858000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2612833C-772D-4520-BC14-08388216FB62}"/>
              </a:ext>
            </a:extLst>
          </p:cNvPr>
          <p:cNvGrpSpPr/>
          <p:nvPr/>
        </p:nvGrpSpPr>
        <p:grpSpPr>
          <a:xfrm>
            <a:off x="254361" y="350125"/>
            <a:ext cx="2353392" cy="1268156"/>
            <a:chOff x="4981871" y="4567017"/>
            <a:chExt cx="2353392" cy="1268156"/>
          </a:xfrm>
        </p:grpSpPr>
        <p:sp>
          <p:nvSpPr>
            <p:cNvPr id="21" name="TextBox 11">
              <a:extLst>
                <a:ext uri="{FF2B5EF4-FFF2-40B4-BE49-F238E27FC236}">
                  <a16:creationId xmlns:a16="http://schemas.microsoft.com/office/drawing/2014/main" id="{C11C9FF2-829B-4825-9D5F-C63E09767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931697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latin typeface="Verdana" panose="020B0604030504040204" pitchFamily="34" charset="0"/>
                </a:rPr>
                <a:t>933708</a:t>
              </a:r>
            </a:p>
          </p:txBody>
        </p:sp>
        <p:sp>
          <p:nvSpPr>
            <p:cNvPr id="31" name="TextBox 12">
              <a:extLst>
                <a:ext uri="{FF2B5EF4-FFF2-40B4-BE49-F238E27FC236}">
                  <a16:creationId xmlns:a16="http://schemas.microsoft.com/office/drawing/2014/main" id="{CC9D325F-0D4F-4F0B-BA50-A755049E10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2" y="4808036"/>
              <a:ext cx="2353391" cy="667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Рюкзак </a:t>
              </a:r>
              <a:r>
                <a:rPr lang="ru-RU" sz="1200" b="1" dirty="0" err="1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Camo</a:t>
              </a:r>
              <a:r>
                <a:rPr lang="ru-RU" sz="1200" b="1" dirty="0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br>
                <a:rPr lang="en-US" sz="1200" b="1" dirty="0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200" b="1" dirty="0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со светоотражающим дизайном для ноутбука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4A48263-58D9-4B2C-A75C-08BE124A62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1" y="5527396"/>
              <a:ext cx="1190449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2</a:t>
              </a:r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en-US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200</a:t>
              </a:r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C7ED3FD-D6B7-4504-80BA-49C8F107E4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2056" y="0"/>
            <a:ext cx="4121944" cy="6858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3996E4F-B3AC-4520-B4F7-B942A0A7182E}"/>
              </a:ext>
            </a:extLst>
          </p:cNvPr>
          <p:cNvSpPr txBox="1"/>
          <p:nvPr/>
        </p:nvSpPr>
        <p:spPr>
          <a:xfrm>
            <a:off x="5550978" y="350125"/>
            <a:ext cx="267469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Дополнительная безопасность в темное время суток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Карманы для планшета </a:t>
            </a:r>
            <a:br>
              <a:rPr lang="ru-RU" sz="1100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100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ноутбука на эластичных креплениях внутри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C78443-6640-4339-915A-E2ED502B820F}"/>
              </a:ext>
            </a:extLst>
          </p:cNvPr>
          <p:cNvSpPr txBox="1"/>
          <p:nvPr/>
        </p:nvSpPr>
        <p:spPr>
          <a:xfrm>
            <a:off x="357097" y="6467359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</p:spTree>
    <p:extLst>
      <p:ext uri="{BB962C8B-B14F-4D97-AF65-F5344CB8AC3E}">
        <p14:creationId xmlns:p14="http://schemas.microsoft.com/office/powerpoint/2010/main" val="13119804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6D7CCBF-124B-4FDC-9E1F-76D2913826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9"/>
          <a:stretch/>
        </p:blipFill>
        <p:spPr>
          <a:xfrm>
            <a:off x="-1" y="0"/>
            <a:ext cx="9144001" cy="6864097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62D44E09-0C7D-49C5-BE47-4B260AA25471}"/>
              </a:ext>
            </a:extLst>
          </p:cNvPr>
          <p:cNvGrpSpPr/>
          <p:nvPr/>
        </p:nvGrpSpPr>
        <p:grpSpPr>
          <a:xfrm>
            <a:off x="344047" y="587661"/>
            <a:ext cx="2487083" cy="1439723"/>
            <a:chOff x="338049" y="363563"/>
            <a:chExt cx="2487083" cy="1439723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894657F0-E63D-486E-8F5F-6616F5D2C4BF}"/>
                </a:ext>
              </a:extLst>
            </p:cNvPr>
            <p:cNvGrpSpPr/>
            <p:nvPr/>
          </p:nvGrpSpPr>
          <p:grpSpPr>
            <a:xfrm>
              <a:off x="338049" y="363563"/>
              <a:ext cx="2487083" cy="1439723"/>
              <a:chOff x="4981871" y="4567017"/>
              <a:chExt cx="2487083" cy="1439723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F49A056-C4A2-45E5-81EB-E420BFB57D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1079222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</a:rPr>
                  <a:t>842108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FFBE7D-0B7B-4755-A1A3-FDF892B7A7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6"/>
                <a:ext cx="2487083" cy="865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Сумка «</a:t>
                </a:r>
                <a:r>
                  <a:rPr lang="ru-RU" sz="12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Helfer</a:t>
                </a: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  <a:b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из хлопка на кнопке </a:t>
                </a:r>
                <a:b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 </a:t>
                </a:r>
                <a:r>
                  <a:rPr lang="ru-RU" sz="12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регулирующейся</a:t>
                </a: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лямкой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C510F4A-51AA-4FC0-862A-854BAEFE83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1" y="5698963"/>
                <a:ext cx="1105937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500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</a:p>
            </p:txBody>
          </p:sp>
        </p:grp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E4AB28B1-EF23-4026-99D1-23E113783870}"/>
                </a:ext>
              </a:extLst>
            </p:cNvPr>
            <p:cNvGrpSpPr/>
            <p:nvPr/>
          </p:nvGrpSpPr>
          <p:grpSpPr>
            <a:xfrm>
              <a:off x="1075600" y="484576"/>
              <a:ext cx="963793" cy="120006"/>
              <a:chOff x="1108403" y="468256"/>
              <a:chExt cx="963793" cy="120006"/>
            </a:xfrm>
          </p:grpSpPr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26272CD8-89F8-480A-AE7A-87556ED30967}"/>
                  </a:ext>
                </a:extLst>
              </p:cNvPr>
              <p:cNvSpPr/>
              <p:nvPr/>
            </p:nvSpPr>
            <p:spPr>
              <a:xfrm>
                <a:off x="1108403" y="468256"/>
                <a:ext cx="120006" cy="120006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EDD97688-886A-40BC-B1D4-49A83DAFB052}"/>
                  </a:ext>
                </a:extLst>
              </p:cNvPr>
              <p:cNvSpPr/>
              <p:nvPr/>
            </p:nvSpPr>
            <p:spPr>
              <a:xfrm>
                <a:off x="1319350" y="468256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2" name="Овал 11">
                <a:extLst>
                  <a:ext uri="{FF2B5EF4-FFF2-40B4-BE49-F238E27FC236}">
                    <a16:creationId xmlns:a16="http://schemas.microsoft.com/office/drawing/2014/main" id="{4B7FFD0F-C45D-4C4E-AE3D-560DB53086CC}"/>
                  </a:ext>
                </a:extLst>
              </p:cNvPr>
              <p:cNvSpPr/>
              <p:nvPr/>
            </p:nvSpPr>
            <p:spPr>
              <a:xfrm>
                <a:off x="1530297" y="468256"/>
                <a:ext cx="120006" cy="120006"/>
              </a:xfrm>
              <a:prstGeom prst="ellipse">
                <a:avLst/>
              </a:prstGeom>
              <a:solidFill>
                <a:srgbClr val="31398E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3" name="Овал 12">
                <a:extLst>
                  <a:ext uri="{FF2B5EF4-FFF2-40B4-BE49-F238E27FC236}">
                    <a16:creationId xmlns:a16="http://schemas.microsoft.com/office/drawing/2014/main" id="{A1EAFB32-8435-48AE-8D7C-7623B5B46585}"/>
                  </a:ext>
                </a:extLst>
              </p:cNvPr>
              <p:cNvSpPr/>
              <p:nvPr/>
            </p:nvSpPr>
            <p:spPr>
              <a:xfrm>
                <a:off x="1741244" y="468256"/>
                <a:ext cx="120006" cy="120006"/>
              </a:xfrm>
              <a:prstGeom prst="ellipse">
                <a:avLst/>
              </a:prstGeom>
              <a:solidFill>
                <a:srgbClr val="FF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FC5980D0-2F10-452A-A712-C2E5FC4E9F37}"/>
                  </a:ext>
                </a:extLst>
              </p:cNvPr>
              <p:cNvSpPr/>
              <p:nvPr/>
            </p:nvSpPr>
            <p:spPr>
              <a:xfrm>
                <a:off x="1952190" y="468256"/>
                <a:ext cx="120006" cy="120006"/>
              </a:xfrm>
              <a:prstGeom prst="ellipse">
                <a:avLst/>
              </a:prstGeom>
              <a:solidFill>
                <a:srgbClr val="C4B9A2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4CB7ACB-85AA-42F6-9203-39878B9C283E}"/>
              </a:ext>
            </a:extLst>
          </p:cNvPr>
          <p:cNvSpPr txBox="1"/>
          <p:nvPr/>
        </p:nvSpPr>
        <p:spPr>
          <a:xfrm>
            <a:off x="7542515" y="4186610"/>
            <a:ext cx="198541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 г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Парусиновые </a:t>
            </a:r>
            <a:b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ручки 3x70 см</a:t>
            </a: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625C3D6-E7B7-47DE-88E7-DDFC06AF5B7F}"/>
              </a:ext>
            </a:extLst>
          </p:cNvPr>
          <p:cNvGrpSpPr/>
          <p:nvPr/>
        </p:nvGrpSpPr>
        <p:grpSpPr>
          <a:xfrm>
            <a:off x="5081727" y="5291245"/>
            <a:ext cx="3049849" cy="1261129"/>
            <a:chOff x="4805997" y="5288259"/>
            <a:chExt cx="3049849" cy="1261129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5690FA89-D389-4795-8812-E45698266D50}"/>
                </a:ext>
              </a:extLst>
            </p:cNvPr>
            <p:cNvGrpSpPr/>
            <p:nvPr/>
          </p:nvGrpSpPr>
          <p:grpSpPr>
            <a:xfrm>
              <a:off x="4805997" y="5288259"/>
              <a:ext cx="3049849" cy="1261129"/>
              <a:chOff x="4981871" y="4567017"/>
              <a:chExt cx="3049849" cy="126112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6028281-B20B-46DA-85EB-A032F5857D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1079222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</a:rPr>
                  <a:t>842308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D51097F-5691-4A33-9DD7-74D40796F0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2" y="4808036"/>
                <a:ext cx="3049848" cy="6677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Сумка </a:t>
                </a:r>
                <a:r>
                  <a:rPr lang="ru-RU" sz="12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Donny</a:t>
                </a: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из хлопка </a:t>
                </a:r>
                <a:b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 донной складкой </a:t>
                </a:r>
                <a:b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и парусиновыми ручками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6C19315-A851-4E55-B8AD-4B64D1A6E4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1" y="5520369"/>
                <a:ext cx="1105937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450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</a:p>
            </p:txBody>
          </p:sp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5A6C39F3-74C4-4C3D-AFEB-3E75B402399D}"/>
                </a:ext>
              </a:extLst>
            </p:cNvPr>
            <p:cNvGrpSpPr/>
            <p:nvPr/>
          </p:nvGrpSpPr>
          <p:grpSpPr>
            <a:xfrm>
              <a:off x="5539779" y="5409272"/>
              <a:ext cx="957019" cy="120006"/>
              <a:chOff x="1108403" y="471642"/>
              <a:chExt cx="957019" cy="120006"/>
            </a:xfrm>
          </p:grpSpPr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E0C04DC9-87E1-4832-BB36-0AA8AE9C642D}"/>
                  </a:ext>
                </a:extLst>
              </p:cNvPr>
              <p:cNvSpPr/>
              <p:nvPr/>
            </p:nvSpPr>
            <p:spPr>
              <a:xfrm>
                <a:off x="1108403" y="471642"/>
                <a:ext cx="120006" cy="120006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4" name="Овал 23">
                <a:extLst>
                  <a:ext uri="{FF2B5EF4-FFF2-40B4-BE49-F238E27FC236}">
                    <a16:creationId xmlns:a16="http://schemas.microsoft.com/office/drawing/2014/main" id="{6308A21D-A72E-44B2-8CAD-7B61AE465423}"/>
                  </a:ext>
                </a:extLst>
              </p:cNvPr>
              <p:cNvSpPr/>
              <p:nvPr/>
            </p:nvSpPr>
            <p:spPr>
              <a:xfrm>
                <a:off x="1317656" y="471642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5" name="Овал 24">
                <a:extLst>
                  <a:ext uri="{FF2B5EF4-FFF2-40B4-BE49-F238E27FC236}">
                    <a16:creationId xmlns:a16="http://schemas.microsoft.com/office/drawing/2014/main" id="{79FF22E5-8C8A-4383-B383-BA27AA9B5EDF}"/>
                  </a:ext>
                </a:extLst>
              </p:cNvPr>
              <p:cNvSpPr/>
              <p:nvPr/>
            </p:nvSpPr>
            <p:spPr>
              <a:xfrm>
                <a:off x="1526909" y="471642"/>
                <a:ext cx="120006" cy="120006"/>
              </a:xfrm>
              <a:prstGeom prst="ellipse">
                <a:avLst/>
              </a:prstGeom>
              <a:solidFill>
                <a:srgbClr val="31398E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6" name="Овал 25">
                <a:extLst>
                  <a:ext uri="{FF2B5EF4-FFF2-40B4-BE49-F238E27FC236}">
                    <a16:creationId xmlns:a16="http://schemas.microsoft.com/office/drawing/2014/main" id="{75BC93F7-DF3E-4F4B-8864-2EDF40C994AB}"/>
                  </a:ext>
                </a:extLst>
              </p:cNvPr>
              <p:cNvSpPr/>
              <p:nvPr/>
            </p:nvSpPr>
            <p:spPr>
              <a:xfrm>
                <a:off x="1736162" y="471642"/>
                <a:ext cx="120006" cy="120006"/>
              </a:xfrm>
              <a:prstGeom prst="ellipse">
                <a:avLst/>
              </a:prstGeom>
              <a:solidFill>
                <a:srgbClr val="FF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2" name="Овал 31">
                <a:extLst>
                  <a:ext uri="{FF2B5EF4-FFF2-40B4-BE49-F238E27FC236}">
                    <a16:creationId xmlns:a16="http://schemas.microsoft.com/office/drawing/2014/main" id="{AD247A5C-2164-4248-A013-F4BD9D1EEE7D}"/>
                  </a:ext>
                </a:extLst>
              </p:cNvPr>
              <p:cNvSpPr/>
              <p:nvPr/>
            </p:nvSpPr>
            <p:spPr>
              <a:xfrm>
                <a:off x="1945416" y="471642"/>
                <a:ext cx="120006" cy="120006"/>
              </a:xfrm>
              <a:prstGeom prst="ellipse">
                <a:avLst/>
              </a:prstGeom>
              <a:solidFill>
                <a:srgbClr val="C4B9A2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F514C96-0641-4F66-8CB5-AED38ABC4FAC}"/>
              </a:ext>
            </a:extLst>
          </p:cNvPr>
          <p:cNvSpPr txBox="1"/>
          <p:nvPr/>
        </p:nvSpPr>
        <p:spPr>
          <a:xfrm>
            <a:off x="596887" y="3563449"/>
            <a:ext cx="1985419" cy="721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EB0028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хлопок – это стиль!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3DB96A1-8EF2-45D9-87A0-FB1AF52925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9618" y="4425369"/>
            <a:ext cx="1989652" cy="188236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D42DB44-0610-40B1-9943-2B636D283E6F}"/>
              </a:ext>
            </a:extLst>
          </p:cNvPr>
          <p:cNvSpPr txBox="1"/>
          <p:nvPr/>
        </p:nvSpPr>
        <p:spPr>
          <a:xfrm>
            <a:off x="357097" y="6467359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</p:spTree>
    <p:extLst>
      <p:ext uri="{BB962C8B-B14F-4D97-AF65-F5344CB8AC3E}">
        <p14:creationId xmlns:p14="http://schemas.microsoft.com/office/powerpoint/2010/main" val="1262838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CC99FF">
            <a:alpha val="74000"/>
          </a:srgb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994062" y="3615865"/>
            <a:ext cx="3424892" cy="26889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 bwMode="auto">
          <a:xfrm>
            <a:off x="532265" y="544840"/>
            <a:ext cx="31337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>
                <a:solidFill>
                  <a:srgbClr val="EA0029"/>
                </a:solidFill>
                <a:latin typeface="Tahoma"/>
                <a:ea typeface="Tahoma"/>
                <a:cs typeface="Tahoma"/>
              </a:rPr>
              <a:t>Умная колонка</a:t>
            </a:r>
            <a:br>
              <a:rPr lang="ru-RU" sz="2800" b="1">
                <a:solidFill>
                  <a:srgbClr val="EA0029"/>
                </a:solidFill>
                <a:latin typeface="Tahoma"/>
                <a:ea typeface="Tahoma"/>
                <a:cs typeface="Tahoma"/>
              </a:rPr>
            </a:br>
            <a:r>
              <a:rPr lang="ru-RU" sz="2800" b="1">
                <a:solidFill>
                  <a:srgbClr val="EA0029"/>
                </a:solidFill>
                <a:latin typeface="Tahoma"/>
                <a:ea typeface="Tahoma"/>
                <a:cs typeface="Tahoma"/>
              </a:rPr>
              <a:t>с Марусей</a:t>
            </a:r>
            <a:endParaRPr/>
          </a:p>
        </p:txBody>
      </p:sp>
      <p:sp>
        <p:nvSpPr>
          <p:cNvPr id="14" name="TextBox 13"/>
          <p:cNvSpPr txBox="1"/>
          <p:nvPr/>
        </p:nvSpPr>
        <p:spPr bwMode="auto">
          <a:xfrm>
            <a:off x="907495" y="1644124"/>
            <a:ext cx="38721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>
                <a:solidFill>
                  <a:prstClr val="black"/>
                </a:solidFill>
                <a:latin typeface="Tahoma"/>
                <a:ea typeface="Tahoma"/>
                <a:cs typeface="Tahoma"/>
              </a:rPr>
              <a:t>Чистый, детальный</a:t>
            </a:r>
            <a:br>
              <a:rPr lang="ru-RU">
                <a:solidFill>
                  <a:prstClr val="black"/>
                </a:solidFill>
                <a:latin typeface="Tahoma"/>
                <a:ea typeface="Tahoma"/>
                <a:cs typeface="Tahoma"/>
              </a:rPr>
            </a:br>
            <a:r>
              <a:rPr lang="ru-RU">
                <a:solidFill>
                  <a:prstClr val="black"/>
                </a:solidFill>
                <a:latin typeface="Tahoma"/>
                <a:ea typeface="Tahoma"/>
                <a:cs typeface="Tahoma"/>
              </a:rPr>
              <a:t>и объемный звук </a:t>
            </a:r>
            <a:endParaRPr/>
          </a:p>
          <a:p>
            <a:pPr>
              <a:defRPr/>
            </a:pPr>
            <a:endParaRPr lang="ru-RU">
              <a:solidFill>
                <a:prstClr val="black"/>
              </a:solidFill>
              <a:latin typeface="Tahoma"/>
              <a:ea typeface="Tahoma"/>
              <a:cs typeface="Tahoma"/>
            </a:endParaRPr>
          </a:p>
          <a:p>
            <a:pPr>
              <a:defRPr/>
            </a:pPr>
            <a:r>
              <a:rPr lang="ru-RU">
                <a:solidFill>
                  <a:prstClr val="black"/>
                </a:solidFill>
                <a:latin typeface="Tahoma"/>
                <a:ea typeface="Tahoma"/>
                <a:cs typeface="Tahoma"/>
              </a:rPr>
              <a:t>Управление</a:t>
            </a:r>
            <a:br>
              <a:rPr lang="ru-RU">
                <a:solidFill>
                  <a:prstClr val="black"/>
                </a:solidFill>
                <a:latin typeface="Tahoma"/>
                <a:ea typeface="Tahoma"/>
                <a:cs typeface="Tahoma"/>
              </a:rPr>
            </a:br>
            <a:r>
              <a:rPr lang="ru-RU">
                <a:solidFill>
                  <a:prstClr val="black"/>
                </a:solidFill>
                <a:latin typeface="Tahoma"/>
                <a:ea typeface="Tahoma"/>
                <a:cs typeface="Tahoma"/>
              </a:rPr>
              <a:t>умным домом</a:t>
            </a:r>
            <a:endParaRPr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64369" y="1732779"/>
            <a:ext cx="243126" cy="2363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64369" y="2561454"/>
            <a:ext cx="243126" cy="23637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 bwMode="auto">
          <a:xfrm>
            <a:off x="4479054" y="1133333"/>
            <a:ext cx="35133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>
                <a:solidFill>
                  <a:prstClr val="black"/>
                </a:solidFill>
                <a:latin typeface="Tahoma"/>
                <a:ea typeface="Tahoma"/>
                <a:cs typeface="Tahoma"/>
              </a:rPr>
              <a:t>Приветственная кастомизация (от 50 шт)</a:t>
            </a:r>
            <a:endParaRPr/>
          </a:p>
          <a:p>
            <a:pPr>
              <a:defRPr/>
            </a:pPr>
            <a:r>
              <a:rPr lang="ru-RU">
                <a:solidFill>
                  <a:prstClr val="black"/>
                </a:solidFill>
                <a:latin typeface="Tahoma"/>
                <a:ea typeface="Tahoma"/>
                <a:cs typeface="Tahoma"/>
              </a:rPr>
              <a:t> </a:t>
            </a:r>
            <a:endParaRPr/>
          </a:p>
          <a:p>
            <a:pPr>
              <a:defRPr/>
            </a:pPr>
            <a:r>
              <a:rPr lang="ru-RU">
                <a:solidFill>
                  <a:prstClr val="black"/>
                </a:solidFill>
                <a:latin typeface="Tahoma"/>
                <a:ea typeface="Tahoma"/>
                <a:cs typeface="Tahoma"/>
              </a:rPr>
              <a:t>Индивидуальная кастомизация (по запросу) </a:t>
            </a:r>
            <a:endParaRPr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4193982" y="1225398"/>
            <a:ext cx="243126" cy="23637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4193982" y="2034771"/>
            <a:ext cx="243126" cy="23637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 bwMode="auto">
          <a:xfrm>
            <a:off x="4132240" y="658239"/>
            <a:ext cx="3133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>
                <a:solidFill>
                  <a:prstClr val="black"/>
                </a:solidFill>
                <a:latin typeface="Tahoma"/>
                <a:ea typeface="Tahoma"/>
                <a:cs typeface="Tahoma"/>
              </a:rPr>
              <a:t>Эксклюзивно в </a:t>
            </a:r>
            <a:r>
              <a:rPr lang="en-US" sz="2000" b="1">
                <a:solidFill>
                  <a:prstClr val="black"/>
                </a:solidFill>
                <a:latin typeface="Tahoma"/>
                <a:ea typeface="Tahoma"/>
                <a:cs typeface="Tahoma"/>
              </a:rPr>
              <a:t>Oasis:</a:t>
            </a:r>
            <a:endParaRPr lang="ru-RU" sz="2000" b="1">
              <a:solidFill>
                <a:prstClr val="black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404576" y="3191161"/>
            <a:ext cx="5378697" cy="359116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95395E0-C5BD-4681-9C3F-7C7CD1574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832" y="3140968"/>
            <a:ext cx="1636192" cy="369332"/>
          </a:xfrm>
          <a:prstGeom prst="rect">
            <a:avLst/>
          </a:prstGeom>
          <a:solidFill>
            <a:srgbClr val="5EB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algn="ctr">
              <a:defRPr/>
            </a:pPr>
            <a:r>
              <a:rPr lang="ru-RU" i="0" dirty="0">
                <a:solidFill>
                  <a:schemeClr val="bg1"/>
                </a:solidFill>
                <a:latin typeface="Verdana"/>
              </a:rPr>
              <a:t>5 990 </a:t>
            </a:r>
            <a:r>
              <a:rPr lang="ru-RU" dirty="0">
                <a:solidFill>
                  <a:schemeClr val="bg1"/>
                </a:solidFill>
                <a:latin typeface="Verdana"/>
                <a:ea typeface="Segoe UI Black"/>
                <a:cs typeface="Segoe UI Black"/>
              </a:rPr>
              <a:t>руб.</a:t>
            </a:r>
            <a:endParaRPr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B40DED-114C-435D-889D-E816FD436FAB}"/>
              </a:ext>
            </a:extLst>
          </p:cNvPr>
          <p:cNvSpPr txBox="1"/>
          <p:nvPr/>
        </p:nvSpPr>
        <p:spPr>
          <a:xfrm>
            <a:off x="357097" y="6467359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</p:spTree>
    <p:extLst>
      <p:ext uri="{BB962C8B-B14F-4D97-AF65-F5344CB8AC3E}">
        <p14:creationId xmlns:p14="http://schemas.microsoft.com/office/powerpoint/2010/main" val="22338298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AEF2B65-4C49-47D1-A2D6-D8280DDA33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2122D2-414A-4F16-8C81-83DB11D69B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53501" y="237465"/>
            <a:ext cx="1700334" cy="76754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BD8D166-A8D3-4D74-9C7F-FDA3399F0B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9202" y="3737578"/>
            <a:ext cx="6256296" cy="2745532"/>
          </a:xfrm>
          <a:prstGeom prst="rect">
            <a:avLst/>
          </a:prstGeom>
          <a:effectLst>
            <a:outerShdw blurRad="50800" dist="25400" dir="5400000" sx="98000" sy="98000" algn="ctr" rotWithShape="0">
              <a:srgbClr val="000000">
                <a:alpha val="42000"/>
              </a:srgbClr>
            </a:outerShdw>
          </a:effectLst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1FABA396-7CEE-4821-BE66-7A3701D0838B}"/>
              </a:ext>
            </a:extLst>
          </p:cNvPr>
          <p:cNvGrpSpPr/>
          <p:nvPr/>
        </p:nvGrpSpPr>
        <p:grpSpPr>
          <a:xfrm>
            <a:off x="6807405" y="2080166"/>
            <a:ext cx="2269431" cy="1262184"/>
            <a:chOff x="4981871" y="4567017"/>
            <a:chExt cx="2269431" cy="126218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FD0B83-D4AC-4D9A-B4A9-753C8635F4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1007502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sz="1100" b="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Verdana" panose="020B0604030504040204" pitchFamily="34" charset="0"/>
                </a:rPr>
                <a:t>118207</a:t>
              </a:r>
              <a:endParaRPr lang="en-US" alt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1E49F7-9E32-42FC-AF7B-F54C291156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808037"/>
              <a:ext cx="2269431" cy="667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Спортивная сумка </a:t>
              </a:r>
              <a:b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для бега с бутылкой «</a:t>
              </a:r>
              <a:r>
                <a:rPr lang="ru-RU" sz="1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Marathon</a:t>
              </a:r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18BB6E2-480C-47A9-81B5-CE9DE77EFF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9125" y="5521424"/>
              <a:ext cx="1004810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699</a:t>
              </a:r>
              <a:r>
                <a:rPr lang="en-US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Verdana" panose="020B060403050404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4EFE4B0-9E91-417D-939D-9782442AA6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0543" y="4796821"/>
            <a:ext cx="2929097" cy="2057155"/>
          </a:xfrm>
          <a:prstGeom prst="rect">
            <a:avLst/>
          </a:prstGeom>
          <a:effectLst>
            <a:outerShdw blurRad="50800" dist="38100" dir="5400000" sx="97000" sy="97000" algn="ctr" rotWithShape="0">
              <a:srgbClr val="000000">
                <a:alpha val="35000"/>
              </a:srgbClr>
            </a:outerShdw>
          </a:effectLst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71B50F29-C99A-4937-A5FD-F3AFF230FE8E}"/>
              </a:ext>
            </a:extLst>
          </p:cNvPr>
          <p:cNvGrpSpPr/>
          <p:nvPr/>
        </p:nvGrpSpPr>
        <p:grpSpPr>
          <a:xfrm>
            <a:off x="4483840" y="2686720"/>
            <a:ext cx="1995447" cy="1050233"/>
            <a:chOff x="6874569" y="2794774"/>
            <a:chExt cx="1995447" cy="1050233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F466AF80-CDF2-40B0-9D6D-B4CE84362F6C}"/>
                </a:ext>
              </a:extLst>
            </p:cNvPr>
            <p:cNvGrpSpPr/>
            <p:nvPr/>
          </p:nvGrpSpPr>
          <p:grpSpPr>
            <a:xfrm>
              <a:off x="6874569" y="2794774"/>
              <a:ext cx="1995447" cy="1050233"/>
              <a:chOff x="4981871" y="4567017"/>
              <a:chExt cx="1995447" cy="1050233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FFF014-F7A3-4AEC-A623-ACD43A24DD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1007502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sz="1100" b="0" i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Verdana" panose="020B0604030504040204" pitchFamily="34" charset="0"/>
                  </a:rPr>
                  <a:t>947403</a:t>
                </a:r>
                <a:endParaRPr lang="en-US" altLang="ru-RU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1B5CA8C-2504-4760-B43D-BFA6AA9CE2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1995447" cy="470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Набор для фитнеса «</a:t>
                </a:r>
                <a:r>
                  <a:rPr lang="en-US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Balance»</a:t>
                </a:r>
                <a:endPara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1CCCCB3-FDC8-41CA-9767-FC6489F9F6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9125" y="5309473"/>
                <a:ext cx="1177092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548 </a:t>
                </a:r>
                <a:r>
                  <a:rPr lang="ru-RU" sz="1400" i="0" baseline="3000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30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39AF34A3-205C-4F30-BE08-9BA5FE1EE9F5}"/>
                </a:ext>
              </a:extLst>
            </p:cNvPr>
            <p:cNvGrpSpPr/>
            <p:nvPr/>
          </p:nvGrpSpPr>
          <p:grpSpPr>
            <a:xfrm>
              <a:off x="7642592" y="2918882"/>
              <a:ext cx="318140" cy="120006"/>
              <a:chOff x="7096716" y="5287296"/>
              <a:chExt cx="318140" cy="120006"/>
            </a:xfrm>
            <a:solidFill>
              <a:srgbClr val="C6DB4F"/>
            </a:solidFill>
          </p:grpSpPr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513E2C0A-B2CF-41E3-B813-00070F157803}"/>
                  </a:ext>
                </a:extLst>
              </p:cNvPr>
              <p:cNvSpPr/>
              <p:nvPr/>
            </p:nvSpPr>
            <p:spPr>
              <a:xfrm>
                <a:off x="7096716" y="5287296"/>
                <a:ext cx="120006" cy="1200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Овал 23">
                <a:extLst>
                  <a:ext uri="{FF2B5EF4-FFF2-40B4-BE49-F238E27FC236}">
                    <a16:creationId xmlns:a16="http://schemas.microsoft.com/office/drawing/2014/main" id="{F1AA0E0F-6029-453E-B9A0-964EE7552BE1}"/>
                  </a:ext>
                </a:extLst>
              </p:cNvPr>
              <p:cNvSpPr/>
              <p:nvPr/>
            </p:nvSpPr>
            <p:spPr>
              <a:xfrm>
                <a:off x="7294850" y="5287296"/>
                <a:ext cx="120006" cy="120006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32" name="Полилиния: фигура 31">
            <a:extLst>
              <a:ext uri="{FF2B5EF4-FFF2-40B4-BE49-F238E27FC236}">
                <a16:creationId xmlns:a16="http://schemas.microsoft.com/office/drawing/2014/main" id="{226ABA95-9014-48B3-B065-610244F63506}"/>
              </a:ext>
            </a:extLst>
          </p:cNvPr>
          <p:cNvSpPr/>
          <p:nvPr/>
        </p:nvSpPr>
        <p:spPr>
          <a:xfrm>
            <a:off x="1253141" y="5242035"/>
            <a:ext cx="1196021" cy="1075969"/>
          </a:xfrm>
          <a:custGeom>
            <a:avLst/>
            <a:gdLst>
              <a:gd name="connsiteX0" fmla="*/ 0 w 2092570"/>
              <a:gd name="connsiteY0" fmla="*/ 228600 h 386862"/>
              <a:gd name="connsiteX1" fmla="*/ 606670 w 2092570"/>
              <a:gd name="connsiteY1" fmla="*/ 0 h 386862"/>
              <a:gd name="connsiteX2" fmla="*/ 2092570 w 2092570"/>
              <a:gd name="connsiteY2" fmla="*/ 70339 h 386862"/>
              <a:gd name="connsiteX3" fmla="*/ 1389185 w 2092570"/>
              <a:gd name="connsiteY3" fmla="*/ 386862 h 386862"/>
              <a:gd name="connsiteX4" fmla="*/ 52754 w 2092570"/>
              <a:gd name="connsiteY4" fmla="*/ 254977 h 386862"/>
              <a:gd name="connsiteX5" fmla="*/ 79131 w 2092570"/>
              <a:gd name="connsiteY5" fmla="*/ 202223 h 386862"/>
              <a:gd name="connsiteX6" fmla="*/ 79131 w 2092570"/>
              <a:gd name="connsiteY6" fmla="*/ 202223 h 386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2570" h="386862">
                <a:moveTo>
                  <a:pt x="0" y="228600"/>
                </a:moveTo>
                <a:lnTo>
                  <a:pt x="606670" y="0"/>
                </a:lnTo>
                <a:lnTo>
                  <a:pt x="2092570" y="70339"/>
                </a:lnTo>
                <a:lnTo>
                  <a:pt x="1389185" y="386862"/>
                </a:lnTo>
                <a:lnTo>
                  <a:pt x="52754" y="254977"/>
                </a:lnTo>
                <a:lnTo>
                  <a:pt x="79131" y="202223"/>
                </a:lnTo>
                <a:lnTo>
                  <a:pt x="79131" y="202223"/>
                </a:lnTo>
              </a:path>
            </a:pathLst>
          </a:custGeom>
          <a:solidFill>
            <a:schemeClr val="bg1">
              <a:lumMod val="85000"/>
              <a:alpha val="68000"/>
            </a:scheme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олилиния: фигура 32">
            <a:extLst>
              <a:ext uri="{FF2B5EF4-FFF2-40B4-BE49-F238E27FC236}">
                <a16:creationId xmlns:a16="http://schemas.microsoft.com/office/drawing/2014/main" id="{753008D5-D664-471D-9205-0D57ADE24845}"/>
              </a:ext>
            </a:extLst>
          </p:cNvPr>
          <p:cNvSpPr/>
          <p:nvPr/>
        </p:nvSpPr>
        <p:spPr>
          <a:xfrm>
            <a:off x="4378569" y="3907127"/>
            <a:ext cx="738554" cy="1834250"/>
          </a:xfrm>
          <a:custGeom>
            <a:avLst/>
            <a:gdLst>
              <a:gd name="connsiteX0" fmla="*/ 720969 w 738554"/>
              <a:gd name="connsiteY0" fmla="*/ 0 h 1925515"/>
              <a:gd name="connsiteX1" fmla="*/ 738554 w 738554"/>
              <a:gd name="connsiteY1" fmla="*/ 1380392 h 1925515"/>
              <a:gd name="connsiteX2" fmla="*/ 0 w 738554"/>
              <a:gd name="connsiteY2" fmla="*/ 1925515 h 1925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8554" h="1925515">
                <a:moveTo>
                  <a:pt x="720969" y="0"/>
                </a:moveTo>
                <a:lnTo>
                  <a:pt x="738554" y="1380392"/>
                </a:lnTo>
                <a:lnTo>
                  <a:pt x="0" y="1925515"/>
                </a:lnTo>
              </a:path>
            </a:pathLst>
          </a:custGeom>
          <a:ln w="19050"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Полилиния: фигура 33">
            <a:extLst>
              <a:ext uri="{FF2B5EF4-FFF2-40B4-BE49-F238E27FC236}">
                <a16:creationId xmlns:a16="http://schemas.microsoft.com/office/drawing/2014/main" id="{303C0804-28B2-43D2-9C82-10E09ECB1727}"/>
              </a:ext>
            </a:extLst>
          </p:cNvPr>
          <p:cNvSpPr/>
          <p:nvPr/>
        </p:nvSpPr>
        <p:spPr>
          <a:xfrm flipH="1">
            <a:off x="7371344" y="3510527"/>
            <a:ext cx="48858" cy="898670"/>
          </a:xfrm>
          <a:custGeom>
            <a:avLst/>
            <a:gdLst>
              <a:gd name="connsiteX0" fmla="*/ 0 w 0"/>
              <a:gd name="connsiteY0" fmla="*/ 0 h 993531"/>
              <a:gd name="connsiteX1" fmla="*/ 0 w 0"/>
              <a:gd name="connsiteY1" fmla="*/ 993531 h 993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993531">
                <a:moveTo>
                  <a:pt x="0" y="0"/>
                </a:moveTo>
                <a:lnTo>
                  <a:pt x="0" y="993531"/>
                </a:lnTo>
              </a:path>
            </a:pathLst>
          </a:custGeom>
          <a:ln w="19050"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E6741658-70E3-4119-9D26-BFBB887C3B9E}"/>
              </a:ext>
            </a:extLst>
          </p:cNvPr>
          <p:cNvSpPr/>
          <p:nvPr/>
        </p:nvSpPr>
        <p:spPr>
          <a:xfrm>
            <a:off x="-1" y="1233577"/>
            <a:ext cx="3201124" cy="1694162"/>
          </a:xfrm>
          <a:prstGeom prst="rect">
            <a:avLst/>
          </a:prstGeom>
          <a:solidFill>
            <a:srgbClr val="8CCA00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48F6BF3-8C0F-4A61-B0BF-F3909D86AF55}"/>
              </a:ext>
            </a:extLst>
          </p:cNvPr>
          <p:cNvSpPr txBox="1"/>
          <p:nvPr/>
        </p:nvSpPr>
        <p:spPr>
          <a:xfrm>
            <a:off x="162273" y="1328650"/>
            <a:ext cx="2980942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Проведенный опрос в 2021 году показал, что</a:t>
            </a:r>
          </a:p>
          <a:p>
            <a:r>
              <a:rPr lang="ru-RU" sz="13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68,5% </a:t>
            </a:r>
            <a:r>
              <a:rPr lang="ru-RU" sz="1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россиян систематически занимались спортом.</a:t>
            </a:r>
          </a:p>
          <a:p>
            <a:r>
              <a:rPr lang="ru-RU" sz="1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сравнению с 2020, этот показатель увеличился на </a:t>
            </a:r>
            <a:r>
              <a:rPr lang="ru-RU" sz="13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6,1% </a:t>
            </a:r>
          </a:p>
        </p:txBody>
      </p:sp>
      <p:sp>
        <p:nvSpPr>
          <p:cNvPr id="29" name="Полилиния: фигура 31">
            <a:extLst>
              <a:ext uri="{FF2B5EF4-FFF2-40B4-BE49-F238E27FC236}">
                <a16:creationId xmlns:a16="http://schemas.microsoft.com/office/drawing/2014/main" id="{226ABA95-9014-48B3-B065-610244F63506}"/>
              </a:ext>
            </a:extLst>
          </p:cNvPr>
          <p:cNvSpPr/>
          <p:nvPr/>
        </p:nvSpPr>
        <p:spPr>
          <a:xfrm>
            <a:off x="1040567" y="5684557"/>
            <a:ext cx="1209975" cy="640410"/>
          </a:xfrm>
          <a:custGeom>
            <a:avLst/>
            <a:gdLst>
              <a:gd name="connsiteX0" fmla="*/ 0 w 2092570"/>
              <a:gd name="connsiteY0" fmla="*/ 228600 h 386862"/>
              <a:gd name="connsiteX1" fmla="*/ 606670 w 2092570"/>
              <a:gd name="connsiteY1" fmla="*/ 0 h 386862"/>
              <a:gd name="connsiteX2" fmla="*/ 2092570 w 2092570"/>
              <a:gd name="connsiteY2" fmla="*/ 70339 h 386862"/>
              <a:gd name="connsiteX3" fmla="*/ 1389185 w 2092570"/>
              <a:gd name="connsiteY3" fmla="*/ 386862 h 386862"/>
              <a:gd name="connsiteX4" fmla="*/ 52754 w 2092570"/>
              <a:gd name="connsiteY4" fmla="*/ 254977 h 386862"/>
              <a:gd name="connsiteX5" fmla="*/ 79131 w 2092570"/>
              <a:gd name="connsiteY5" fmla="*/ 202223 h 386862"/>
              <a:gd name="connsiteX6" fmla="*/ 79131 w 2092570"/>
              <a:gd name="connsiteY6" fmla="*/ 202223 h 386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2570" h="386862">
                <a:moveTo>
                  <a:pt x="0" y="228600"/>
                </a:moveTo>
                <a:lnTo>
                  <a:pt x="606670" y="0"/>
                </a:lnTo>
                <a:lnTo>
                  <a:pt x="2092570" y="70339"/>
                </a:lnTo>
                <a:lnTo>
                  <a:pt x="1389185" y="386862"/>
                </a:lnTo>
                <a:lnTo>
                  <a:pt x="52754" y="254977"/>
                </a:lnTo>
                <a:lnTo>
                  <a:pt x="79131" y="202223"/>
                </a:lnTo>
                <a:lnTo>
                  <a:pt x="79131" y="202223"/>
                </a:lnTo>
              </a:path>
            </a:pathLst>
          </a:custGeom>
          <a:solidFill>
            <a:schemeClr val="bg1">
              <a:lumMod val="85000"/>
              <a:alpha val="68000"/>
            </a:scheme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олилиния: фигура 31">
            <a:extLst>
              <a:ext uri="{FF2B5EF4-FFF2-40B4-BE49-F238E27FC236}">
                <a16:creationId xmlns:a16="http://schemas.microsoft.com/office/drawing/2014/main" id="{226ABA95-9014-48B3-B065-610244F63506}"/>
              </a:ext>
            </a:extLst>
          </p:cNvPr>
          <p:cNvSpPr/>
          <p:nvPr/>
        </p:nvSpPr>
        <p:spPr>
          <a:xfrm>
            <a:off x="947552" y="5657360"/>
            <a:ext cx="1209975" cy="640410"/>
          </a:xfrm>
          <a:custGeom>
            <a:avLst/>
            <a:gdLst>
              <a:gd name="connsiteX0" fmla="*/ 0 w 2092570"/>
              <a:gd name="connsiteY0" fmla="*/ 228600 h 386862"/>
              <a:gd name="connsiteX1" fmla="*/ 606670 w 2092570"/>
              <a:gd name="connsiteY1" fmla="*/ 0 h 386862"/>
              <a:gd name="connsiteX2" fmla="*/ 2092570 w 2092570"/>
              <a:gd name="connsiteY2" fmla="*/ 70339 h 386862"/>
              <a:gd name="connsiteX3" fmla="*/ 1389185 w 2092570"/>
              <a:gd name="connsiteY3" fmla="*/ 386862 h 386862"/>
              <a:gd name="connsiteX4" fmla="*/ 52754 w 2092570"/>
              <a:gd name="connsiteY4" fmla="*/ 254977 h 386862"/>
              <a:gd name="connsiteX5" fmla="*/ 79131 w 2092570"/>
              <a:gd name="connsiteY5" fmla="*/ 202223 h 386862"/>
              <a:gd name="connsiteX6" fmla="*/ 79131 w 2092570"/>
              <a:gd name="connsiteY6" fmla="*/ 202223 h 386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2570" h="386862">
                <a:moveTo>
                  <a:pt x="0" y="228600"/>
                </a:moveTo>
                <a:lnTo>
                  <a:pt x="606670" y="0"/>
                </a:lnTo>
                <a:lnTo>
                  <a:pt x="2092570" y="70339"/>
                </a:lnTo>
                <a:lnTo>
                  <a:pt x="1389185" y="386862"/>
                </a:lnTo>
                <a:lnTo>
                  <a:pt x="52754" y="254977"/>
                </a:lnTo>
                <a:lnTo>
                  <a:pt x="79131" y="202223"/>
                </a:lnTo>
                <a:lnTo>
                  <a:pt x="79131" y="202223"/>
                </a:lnTo>
              </a:path>
            </a:pathLst>
          </a:custGeom>
          <a:solidFill>
            <a:schemeClr val="bg1">
              <a:lumMod val="85000"/>
              <a:alpha val="68000"/>
            </a:scheme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069" y="4645276"/>
            <a:ext cx="1327723" cy="1513899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1FABA396-7CEE-4821-BE66-7A3701D0838B}"/>
              </a:ext>
            </a:extLst>
          </p:cNvPr>
          <p:cNvGrpSpPr/>
          <p:nvPr/>
        </p:nvGrpSpPr>
        <p:grpSpPr>
          <a:xfrm>
            <a:off x="134489" y="3065721"/>
            <a:ext cx="2269431" cy="1262184"/>
            <a:chOff x="4981871" y="4567017"/>
            <a:chExt cx="2269431" cy="1262184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1FD0B83-D4AC-4D9A-B4A9-753C8635F4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1007502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sz="1100" dirty="0">
                  <a:latin typeface="Verdana" panose="020B0604030504040204" pitchFamily="34" charset="0"/>
                </a:rPr>
                <a:t>118217</a:t>
              </a:r>
              <a:endParaRPr lang="en-US" altLang="ru-RU" sz="1100" dirty="0">
                <a:latin typeface="Verdana" panose="020B060403050404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61E49F7-9E32-42FC-AF7B-F54C291156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808037"/>
              <a:ext cx="2269431" cy="68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Спортивный чехол на руку для телефона «</a:t>
              </a:r>
              <a:r>
                <a:rPr lang="ru-RU" sz="1200" b="1" dirty="0" err="1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Athlete</a:t>
              </a:r>
              <a:r>
                <a:rPr lang="ru-RU" sz="1200" b="1" dirty="0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18BB6E2-480C-47A9-81B5-CE9DE77EFF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9125" y="5521424"/>
              <a:ext cx="1004810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299</a:t>
              </a:r>
              <a:r>
                <a:rPr lang="en-US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Verdana" panose="020B060403050404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6A7A032A-5D64-4B34-A4FD-F2085BB5450B}"/>
              </a:ext>
            </a:extLst>
          </p:cNvPr>
          <p:cNvSpPr txBox="1"/>
          <p:nvPr/>
        </p:nvSpPr>
        <p:spPr>
          <a:xfrm>
            <a:off x="357097" y="6467359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</p:spTree>
    <p:extLst>
      <p:ext uri="{BB962C8B-B14F-4D97-AF65-F5344CB8AC3E}">
        <p14:creationId xmlns:p14="http://schemas.microsoft.com/office/powerpoint/2010/main" val="17768498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CB55A0A-0733-4101-824D-83A3660C378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9E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AEDD729-085D-41D8-A216-382D332B5AB1}"/>
              </a:ext>
            </a:extLst>
          </p:cNvPr>
          <p:cNvGrpSpPr/>
          <p:nvPr/>
        </p:nvGrpSpPr>
        <p:grpSpPr>
          <a:xfrm>
            <a:off x="267754" y="826392"/>
            <a:ext cx="8608492" cy="4565137"/>
            <a:chOff x="180082" y="1146431"/>
            <a:chExt cx="8608492" cy="4565137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AA2A1E88-7C33-4976-A4D0-00DC74692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960286" y="1146431"/>
              <a:ext cx="1953639" cy="456513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57C4B3A-3F1F-473B-848A-DD38667E4A52}"/>
                </a:ext>
              </a:extLst>
            </p:cNvPr>
            <p:cNvSpPr txBox="1"/>
            <p:nvPr/>
          </p:nvSpPr>
          <p:spPr>
            <a:xfrm>
              <a:off x="180082" y="3044279"/>
              <a:ext cx="302386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200" dirty="0">
                  <a:solidFill>
                    <a:srgbClr val="3E8EC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Пластиковая бутылка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773B7EE-0757-486B-A112-D5FEE43A9246}"/>
                </a:ext>
              </a:extLst>
            </p:cNvPr>
            <p:cNvSpPr txBox="1"/>
            <p:nvPr/>
          </p:nvSpPr>
          <p:spPr>
            <a:xfrm>
              <a:off x="4913925" y="2813446"/>
              <a:ext cx="3874649" cy="1231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200" dirty="0">
                  <a:solidFill>
                    <a:srgbClr val="3E8EC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Период разложения </a:t>
              </a:r>
            </a:p>
            <a:p>
              <a:pPr algn="ctr"/>
              <a:r>
                <a:rPr lang="ru-RU" sz="2200" dirty="0">
                  <a:solidFill>
                    <a:srgbClr val="3E8EC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до</a:t>
              </a:r>
              <a:r>
                <a:rPr lang="ru-RU" sz="2200" b="1" dirty="0">
                  <a:solidFill>
                    <a:srgbClr val="3E8EC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5200" b="1" dirty="0">
                  <a:solidFill>
                    <a:srgbClr val="3E8EC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500 лет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1F72B5F-11F0-4FC5-97B0-1B0458061515}"/>
              </a:ext>
            </a:extLst>
          </p:cNvPr>
          <p:cNvSpPr txBox="1"/>
          <p:nvPr/>
        </p:nvSpPr>
        <p:spPr>
          <a:xfrm>
            <a:off x="1269187" y="5555099"/>
            <a:ext cx="57674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3E8E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Выбор за тобой…</a:t>
            </a:r>
          </a:p>
        </p:txBody>
      </p:sp>
    </p:spTree>
    <p:extLst>
      <p:ext uri="{BB962C8B-B14F-4D97-AF65-F5344CB8AC3E}">
        <p14:creationId xmlns:p14="http://schemas.microsoft.com/office/powerpoint/2010/main" val="11686061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67EBC4E-2181-48AF-8915-ADA69A658D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6150" y="0"/>
            <a:ext cx="5655682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2B84A3-DC56-42AA-80F6-0CEE53077823}"/>
              </a:ext>
            </a:extLst>
          </p:cNvPr>
          <p:cNvSpPr txBox="1"/>
          <p:nvPr/>
        </p:nvSpPr>
        <p:spPr>
          <a:xfrm>
            <a:off x="4248330" y="1814550"/>
            <a:ext cx="24936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Покрытие 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soft-touch</a:t>
            </a: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304 сталь 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65E13CA8-E4A8-41D7-A9F1-F141005F39EB}"/>
              </a:ext>
            </a:extLst>
          </p:cNvPr>
          <p:cNvGrpSpPr/>
          <p:nvPr/>
        </p:nvGrpSpPr>
        <p:grpSpPr>
          <a:xfrm>
            <a:off x="4248330" y="373886"/>
            <a:ext cx="2405152" cy="1253127"/>
            <a:chOff x="338049" y="363563"/>
            <a:chExt cx="2405152" cy="1253127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C67F72F3-D771-4065-A1D6-14571EA69F4C}"/>
                </a:ext>
              </a:extLst>
            </p:cNvPr>
            <p:cNvGrpSpPr/>
            <p:nvPr/>
          </p:nvGrpSpPr>
          <p:grpSpPr>
            <a:xfrm>
              <a:off x="338049" y="363563"/>
              <a:ext cx="2405152" cy="1253127"/>
              <a:chOff x="4981871" y="4567017"/>
              <a:chExt cx="2405152" cy="1253127"/>
            </a:xfrm>
          </p:grpSpPr>
          <p:sp>
            <p:nvSpPr>
              <p:cNvPr id="5" name="TextBox 11">
                <a:extLst>
                  <a:ext uri="{FF2B5EF4-FFF2-40B4-BE49-F238E27FC236}">
                    <a16:creationId xmlns:a16="http://schemas.microsoft.com/office/drawing/2014/main" id="{E7AF161D-EDFC-43A8-B773-243A113244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931697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</a:rPr>
                  <a:t>800057</a:t>
                </a:r>
              </a:p>
            </p:txBody>
          </p:sp>
          <p:sp>
            <p:nvSpPr>
              <p:cNvPr id="6" name="TextBox 12">
                <a:extLst>
                  <a:ext uri="{FF2B5EF4-FFF2-40B4-BE49-F238E27FC236}">
                    <a16:creationId xmlns:a16="http://schemas.microsoft.com/office/drawing/2014/main" id="{908F38AF-840F-4BB3-832A-11EEC7E9C4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3" y="4808036"/>
                <a:ext cx="2405150" cy="6677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Вакуумная герметичная </a:t>
                </a:r>
                <a:r>
                  <a:rPr lang="ru-RU" sz="12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термобутылка</a:t>
                </a: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с 360° крышкой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EE64CEC-1B86-48E8-AC46-C32BD5B3A9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1" y="5512367"/>
                <a:ext cx="1190449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1</a:t>
                </a:r>
                <a:r>
                  <a:rPr lang="ru-RU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 </a:t>
                </a:r>
                <a:r>
                  <a:rPr lang="en-US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090</a:t>
                </a:r>
                <a:r>
                  <a:rPr lang="ru-RU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</a:p>
            </p:txBody>
          </p:sp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02DF18A7-D475-431A-A41C-647DBC75EA9C}"/>
                </a:ext>
              </a:extLst>
            </p:cNvPr>
            <p:cNvGrpSpPr/>
            <p:nvPr/>
          </p:nvGrpSpPr>
          <p:grpSpPr>
            <a:xfrm>
              <a:off x="1040667" y="477432"/>
              <a:ext cx="313644" cy="120006"/>
              <a:chOff x="3570458" y="1666406"/>
              <a:chExt cx="313644" cy="120006"/>
            </a:xfrm>
          </p:grpSpPr>
          <p:sp>
            <p:nvSpPr>
              <p:cNvPr id="12" name="Овал 11">
                <a:extLst>
                  <a:ext uri="{FF2B5EF4-FFF2-40B4-BE49-F238E27FC236}">
                    <a16:creationId xmlns:a16="http://schemas.microsoft.com/office/drawing/2014/main" id="{C23E493E-2510-4914-9B8F-9551A454C835}"/>
                  </a:ext>
                </a:extLst>
              </p:cNvPr>
              <p:cNvSpPr/>
              <p:nvPr/>
            </p:nvSpPr>
            <p:spPr>
              <a:xfrm>
                <a:off x="3570458" y="1666406"/>
                <a:ext cx="120006" cy="120006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3" name="Овал 12">
                <a:extLst>
                  <a:ext uri="{FF2B5EF4-FFF2-40B4-BE49-F238E27FC236}">
                    <a16:creationId xmlns:a16="http://schemas.microsoft.com/office/drawing/2014/main" id="{9E7AACFF-86DA-4617-A9F2-BA66681D4391}"/>
                  </a:ext>
                </a:extLst>
              </p:cNvPr>
              <p:cNvSpPr/>
              <p:nvPr/>
            </p:nvSpPr>
            <p:spPr>
              <a:xfrm>
                <a:off x="3764096" y="1666406"/>
                <a:ext cx="120006" cy="12000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62BDE2-DC72-4B82-9201-A07D8FA15B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76301" y="6177105"/>
            <a:ext cx="1143178" cy="526872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CF297088-51FF-4F46-AB28-ED74060A4A99}"/>
              </a:ext>
            </a:extLst>
          </p:cNvPr>
          <p:cNvGrpSpPr/>
          <p:nvPr/>
        </p:nvGrpSpPr>
        <p:grpSpPr>
          <a:xfrm>
            <a:off x="302925" y="5127176"/>
            <a:ext cx="1954488" cy="1049929"/>
            <a:chOff x="338049" y="363563"/>
            <a:chExt cx="1954488" cy="1049929"/>
          </a:xfrm>
        </p:grpSpPr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7EC03E84-B6F3-4444-B1F2-44DCAEF73D31}"/>
                </a:ext>
              </a:extLst>
            </p:cNvPr>
            <p:cNvGrpSpPr/>
            <p:nvPr/>
          </p:nvGrpSpPr>
          <p:grpSpPr>
            <a:xfrm>
              <a:off x="338049" y="363563"/>
              <a:ext cx="1954488" cy="1049929"/>
              <a:chOff x="4981871" y="4567017"/>
              <a:chExt cx="1954488" cy="1049929"/>
            </a:xfrm>
          </p:grpSpPr>
          <p:sp>
            <p:nvSpPr>
              <p:cNvPr id="36" name="TextBox 11">
                <a:extLst>
                  <a:ext uri="{FF2B5EF4-FFF2-40B4-BE49-F238E27FC236}">
                    <a16:creationId xmlns:a16="http://schemas.microsoft.com/office/drawing/2014/main" id="{64175803-918F-4467-91D5-7FE82A5F5C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931697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</a:rPr>
                  <a:t>8711706</a:t>
                </a:r>
              </a:p>
            </p:txBody>
          </p:sp>
          <p:sp>
            <p:nvSpPr>
              <p:cNvPr id="37" name="TextBox 12">
                <a:extLst>
                  <a:ext uri="{FF2B5EF4-FFF2-40B4-BE49-F238E27FC236}">
                    <a16:creationId xmlns:a16="http://schemas.microsoft.com/office/drawing/2014/main" id="{A534AED5-ED64-49EF-A13B-DD3EF231C6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3" y="4808036"/>
                <a:ext cx="1954486" cy="470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Вакуумный термос </a:t>
                </a:r>
                <a:r>
                  <a:rPr lang="en-US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«Engage», 450</a:t>
                </a: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мл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0B00EFB-9408-4F05-B64F-58FA97DC66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1" y="5309169"/>
                <a:ext cx="1165245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1 390</a:t>
                </a:r>
                <a:r>
                  <a:rPr lang="ru-RU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</a:p>
            </p:txBody>
          </p:sp>
        </p:grp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1A9E0421-6EAD-4781-B657-F16E452E9AAA}"/>
                </a:ext>
              </a:extLst>
            </p:cNvPr>
            <p:cNvGrpSpPr/>
            <p:nvPr/>
          </p:nvGrpSpPr>
          <p:grpSpPr>
            <a:xfrm>
              <a:off x="1198711" y="474609"/>
              <a:ext cx="524840" cy="120006"/>
              <a:chOff x="3728502" y="1663583"/>
              <a:chExt cx="524840" cy="120006"/>
            </a:xfrm>
          </p:grpSpPr>
          <p:sp>
            <p:nvSpPr>
              <p:cNvPr id="33" name="Овал 32">
                <a:extLst>
                  <a:ext uri="{FF2B5EF4-FFF2-40B4-BE49-F238E27FC236}">
                    <a16:creationId xmlns:a16="http://schemas.microsoft.com/office/drawing/2014/main" id="{132A055C-E1EA-44B3-B8AB-B45A324C7805}"/>
                  </a:ext>
                </a:extLst>
              </p:cNvPr>
              <p:cNvSpPr/>
              <p:nvPr/>
            </p:nvSpPr>
            <p:spPr>
              <a:xfrm>
                <a:off x="3728502" y="1663583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DBDCE642-B6A9-4318-8839-D77ACC8BCCCC}"/>
                  </a:ext>
                </a:extLst>
              </p:cNvPr>
              <p:cNvSpPr/>
              <p:nvPr/>
            </p:nvSpPr>
            <p:spPr>
              <a:xfrm>
                <a:off x="3930919" y="1663583"/>
                <a:ext cx="120006" cy="120006"/>
              </a:xfrm>
              <a:prstGeom prst="ellipse">
                <a:avLst/>
              </a:pr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74ADDCBB-814B-49B2-9ED6-B2FB81F5724C}"/>
                  </a:ext>
                </a:extLst>
              </p:cNvPr>
              <p:cNvSpPr/>
              <p:nvPr/>
            </p:nvSpPr>
            <p:spPr>
              <a:xfrm>
                <a:off x="4133336" y="1663583"/>
                <a:ext cx="120006" cy="120006"/>
              </a:xfrm>
              <a:prstGeom prst="ellipse">
                <a:avLst/>
              </a:prstGeom>
              <a:solidFill>
                <a:srgbClr val="31398E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4DB5D4C7-C8DB-4B44-A1AD-2CD4C6915D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608" y="1191012"/>
            <a:ext cx="1329408" cy="380100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13FB62E-00B5-40FE-B4F6-F3F1B6C82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6267" y="373886"/>
            <a:ext cx="1143178" cy="52687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5912203-2760-4991-8C87-6133ABE172F9}"/>
              </a:ext>
            </a:extLst>
          </p:cNvPr>
          <p:cNvSpPr txBox="1"/>
          <p:nvPr/>
        </p:nvSpPr>
        <p:spPr>
          <a:xfrm>
            <a:off x="1751016" y="3294418"/>
            <a:ext cx="175922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Герметичный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Стильный дизайн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304 сталь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8747377-48DD-4050-983C-E5B99ED32E2D}"/>
              </a:ext>
            </a:extLst>
          </p:cNvPr>
          <p:cNvSpPr txBox="1"/>
          <p:nvPr/>
        </p:nvSpPr>
        <p:spPr>
          <a:xfrm>
            <a:off x="312371" y="6446823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F00D6F5D-FBFE-4830-AAA5-5566D5DFF46D}"/>
              </a:ext>
            </a:extLst>
          </p:cNvPr>
          <p:cNvGrpSpPr/>
          <p:nvPr/>
        </p:nvGrpSpPr>
        <p:grpSpPr>
          <a:xfrm>
            <a:off x="4349761" y="6231116"/>
            <a:ext cx="1964230" cy="472861"/>
            <a:chOff x="50208" y="6170752"/>
            <a:chExt cx="1964230" cy="472861"/>
          </a:xfrm>
        </p:grpSpPr>
        <p:sp>
          <p:nvSpPr>
            <p:cNvPr id="40" name="Прямоугольник: скругленные углы 69">
              <a:extLst>
                <a:ext uri="{FF2B5EF4-FFF2-40B4-BE49-F238E27FC236}">
                  <a16:creationId xmlns:a16="http://schemas.microsoft.com/office/drawing/2014/main" id="{8043A511-86A3-44C5-8649-8138FC06994F}"/>
                </a:ext>
              </a:extLst>
            </p:cNvPr>
            <p:cNvSpPr/>
            <p:nvPr/>
          </p:nvSpPr>
          <p:spPr>
            <a:xfrm>
              <a:off x="479301" y="6170752"/>
              <a:ext cx="1535137" cy="472861"/>
            </a:xfrm>
            <a:prstGeom prst="roundRect">
              <a:avLst>
                <a:gd name="adj" fmla="val 1399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1400"/>
                </a:lnSpc>
              </a:pPr>
              <a:r>
                <a:rPr 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приход </a:t>
              </a: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  <a:p>
              <a:pPr>
                <a:lnSpc>
                  <a:spcPts val="1400"/>
                </a:lnSpc>
              </a:pPr>
              <a:r>
                <a:rPr 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конец января</a:t>
              </a:r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85F2A714-CCAA-44EB-AACF-394F2E85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50208" y="6256376"/>
              <a:ext cx="445225" cy="3116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63644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F095658-478F-42B8-8C18-38A72D7BED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"/>
          <a:stretch/>
        </p:blipFill>
        <p:spPr>
          <a:xfrm>
            <a:off x="0" y="0"/>
            <a:ext cx="4747260" cy="68580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39852FF-4976-493F-82A3-56FD22326E99}"/>
              </a:ext>
            </a:extLst>
          </p:cNvPr>
          <p:cNvGrpSpPr/>
          <p:nvPr/>
        </p:nvGrpSpPr>
        <p:grpSpPr>
          <a:xfrm>
            <a:off x="5557826" y="1000630"/>
            <a:ext cx="2299224" cy="1253127"/>
            <a:chOff x="338049" y="363563"/>
            <a:chExt cx="2299224" cy="1253127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EBBA496D-7376-42ED-840E-3F7544573690}"/>
                </a:ext>
              </a:extLst>
            </p:cNvPr>
            <p:cNvGrpSpPr/>
            <p:nvPr/>
          </p:nvGrpSpPr>
          <p:grpSpPr>
            <a:xfrm>
              <a:off x="338049" y="363563"/>
              <a:ext cx="2299224" cy="1253127"/>
              <a:chOff x="4981871" y="4567017"/>
              <a:chExt cx="2299224" cy="1253127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0C4D174-BC34-4771-AC1B-EEDCB8AC10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931697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</a:rPr>
                  <a:t>81371.06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42FCFF5-32B4-4EBC-83E5-5555FAA1D1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3" y="4808036"/>
                <a:ext cx="2299222" cy="6677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Спортивная бутылка для воды с держателем </a:t>
                </a:r>
                <a:r>
                  <a:rPr lang="en-US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</a:t>
                </a:r>
                <a:r>
                  <a:rPr lang="ru-RU" sz="12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Biggy</a:t>
                </a:r>
                <a:r>
                  <a:rPr lang="en-US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1000 мл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DED223C-2E2C-45E3-846A-2D2C504410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1" y="5512367"/>
                <a:ext cx="1165245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390</a:t>
                </a:r>
                <a:r>
                  <a:rPr lang="ru-RU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 </a:t>
                </a:r>
                <a:r>
                  <a:rPr lang="ru-RU" sz="1400" i="0" baseline="3000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01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</a:p>
            </p:txBody>
          </p:sp>
        </p:grp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CE3401FA-668D-47A0-A720-3AA01EC011EC}"/>
                </a:ext>
              </a:extLst>
            </p:cNvPr>
            <p:cNvGrpSpPr/>
            <p:nvPr/>
          </p:nvGrpSpPr>
          <p:grpSpPr>
            <a:xfrm>
              <a:off x="1198711" y="474609"/>
              <a:ext cx="929674" cy="120006"/>
              <a:chOff x="3728502" y="1663583"/>
              <a:chExt cx="929674" cy="120006"/>
            </a:xfrm>
          </p:grpSpPr>
          <p:sp>
            <p:nvSpPr>
              <p:cNvPr id="7" name="Овал 6">
                <a:extLst>
                  <a:ext uri="{FF2B5EF4-FFF2-40B4-BE49-F238E27FC236}">
                    <a16:creationId xmlns:a16="http://schemas.microsoft.com/office/drawing/2014/main" id="{082D03B8-850B-4B06-9400-549DEB96F599}"/>
                  </a:ext>
                </a:extLst>
              </p:cNvPr>
              <p:cNvSpPr/>
              <p:nvPr/>
            </p:nvSpPr>
            <p:spPr>
              <a:xfrm>
                <a:off x="3728502" y="1663583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" name="Овал 7">
                <a:extLst>
                  <a:ext uri="{FF2B5EF4-FFF2-40B4-BE49-F238E27FC236}">
                    <a16:creationId xmlns:a16="http://schemas.microsoft.com/office/drawing/2014/main" id="{459C155A-AC11-4CCE-AC1E-2D7DC82FD540}"/>
                  </a:ext>
                </a:extLst>
              </p:cNvPr>
              <p:cNvSpPr/>
              <p:nvPr/>
            </p:nvSpPr>
            <p:spPr>
              <a:xfrm>
                <a:off x="3930919" y="1663583"/>
                <a:ext cx="120006" cy="12000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9" name="Овал 8">
                <a:extLst>
                  <a:ext uri="{FF2B5EF4-FFF2-40B4-BE49-F238E27FC236}">
                    <a16:creationId xmlns:a16="http://schemas.microsoft.com/office/drawing/2014/main" id="{B22D089E-D2ED-4020-88D8-CFEB8D8E8FBF}"/>
                  </a:ext>
                </a:extLst>
              </p:cNvPr>
              <p:cNvSpPr/>
              <p:nvPr/>
            </p:nvSpPr>
            <p:spPr>
              <a:xfrm>
                <a:off x="4133336" y="1663583"/>
                <a:ext cx="120006" cy="120006"/>
              </a:xfrm>
              <a:prstGeom prst="ellipse">
                <a:avLst/>
              </a:prstGeom>
              <a:solidFill>
                <a:srgbClr val="31398E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D4992D86-ED28-49F6-B696-6EED635E81A0}"/>
                  </a:ext>
                </a:extLst>
              </p:cNvPr>
              <p:cNvSpPr/>
              <p:nvPr/>
            </p:nvSpPr>
            <p:spPr>
              <a:xfrm>
                <a:off x="4335753" y="1663583"/>
                <a:ext cx="120006" cy="120006"/>
              </a:xfrm>
              <a:prstGeom prst="ellipse">
                <a:avLst/>
              </a:prstGeom>
              <a:solidFill>
                <a:srgbClr val="FF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8C7A88D4-86FD-4C06-8C9B-113A8A072DA1}"/>
                  </a:ext>
                </a:extLst>
              </p:cNvPr>
              <p:cNvSpPr/>
              <p:nvPr/>
            </p:nvSpPr>
            <p:spPr>
              <a:xfrm>
                <a:off x="4538170" y="1663583"/>
                <a:ext cx="120006" cy="120006"/>
              </a:xfrm>
              <a:prstGeom prst="ellipse">
                <a:avLst/>
              </a:prstGeom>
              <a:solidFill>
                <a:srgbClr val="92D05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2562BAB-55C2-40E1-ACB3-8F8FE6A5F7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6018" y="1241649"/>
            <a:ext cx="1922341" cy="54923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2853DA4-DBD9-4B08-9F97-ED120F581B09}"/>
              </a:ext>
            </a:extLst>
          </p:cNvPr>
          <p:cNvSpPr txBox="1"/>
          <p:nvPr/>
        </p:nvSpPr>
        <p:spPr>
          <a:xfrm>
            <a:off x="5513718" y="2624534"/>
            <a:ext cx="1834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Пищевой пластик 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Нетеряемая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крышка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46A4C1E-1962-496E-8D92-73DBCF7414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2886" y="3640903"/>
            <a:ext cx="3666325" cy="32170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1D40A5-378D-47F6-9F75-5CCEC3F29707}"/>
              </a:ext>
            </a:extLst>
          </p:cNvPr>
          <p:cNvSpPr txBox="1"/>
          <p:nvPr/>
        </p:nvSpPr>
        <p:spPr>
          <a:xfrm>
            <a:off x="357097" y="6467359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</p:spTree>
    <p:extLst>
      <p:ext uri="{BB962C8B-B14F-4D97-AF65-F5344CB8AC3E}">
        <p14:creationId xmlns:p14="http://schemas.microsoft.com/office/powerpoint/2010/main" val="35897395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69EAFFB-EFAF-431A-A28C-166C7A3B85EE}"/>
              </a:ext>
            </a:extLst>
          </p:cNvPr>
          <p:cNvGrpSpPr/>
          <p:nvPr/>
        </p:nvGrpSpPr>
        <p:grpSpPr>
          <a:xfrm>
            <a:off x="507309" y="5500380"/>
            <a:ext cx="2138730" cy="1075843"/>
            <a:chOff x="507309" y="5593517"/>
            <a:chExt cx="2138730" cy="1075843"/>
          </a:xfrm>
        </p:grpSpPr>
        <p:sp>
          <p:nvSpPr>
            <p:cNvPr id="13" name="TextBox 11"/>
            <p:cNvSpPr txBox="1">
              <a:spLocks noChangeArrowheads="1"/>
            </p:cNvSpPr>
            <p:nvPr/>
          </p:nvSpPr>
          <p:spPr bwMode="auto">
            <a:xfrm>
              <a:off x="507309" y="5593517"/>
              <a:ext cx="812601" cy="3147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r>
                <a:rPr lang="en-US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/>
                </a:rPr>
                <a:t>813600</a:t>
              </a:r>
              <a:endParaRPr dirty="0"/>
            </a:p>
          </p:txBody>
        </p:sp>
        <p:sp>
          <p:nvSpPr>
            <p:cNvPr id="14" name="TextBox 12"/>
            <p:cNvSpPr txBox="1">
              <a:spLocks noChangeArrowheads="1"/>
            </p:cNvSpPr>
            <p:nvPr/>
          </p:nvSpPr>
          <p:spPr bwMode="auto">
            <a:xfrm>
              <a:off x="507311" y="5834536"/>
              <a:ext cx="2138728" cy="470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/>
                  <a:ea typeface="Calibri"/>
                  <a:cs typeface="Times New Roman"/>
                </a:rPr>
                <a:t>Бутылка для воды «</a:t>
              </a:r>
              <a:r>
                <a:rPr lang="ru-RU" sz="1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/>
                  <a:ea typeface="Calibri"/>
                  <a:cs typeface="Times New Roman"/>
                </a:rPr>
                <a:t>Cogy</a:t>
              </a:r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/>
                  <a:ea typeface="Calibri"/>
                  <a:cs typeface="Times New Roman"/>
                </a:rPr>
                <a:t>», 700 мл</a:t>
              </a:r>
              <a:endParaRPr dirty="0"/>
            </a:p>
          </p:txBody>
        </p:sp>
        <p:sp>
          <p:nvSpPr>
            <p:cNvPr id="15" name="TextBox 14"/>
            <p:cNvSpPr txBox="1">
              <a:spLocks noChangeArrowheads="1"/>
            </p:cNvSpPr>
            <p:nvPr/>
          </p:nvSpPr>
          <p:spPr bwMode="auto">
            <a:xfrm>
              <a:off x="607559" y="6361583"/>
              <a:ext cx="1115359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 algn="ctr">
                <a:defRPr/>
              </a:pPr>
              <a:r>
                <a:rPr lang="ru-RU" sz="1400" i="0" dirty="0">
                  <a:solidFill>
                    <a:schemeClr val="bg1"/>
                  </a:solidFill>
                  <a:latin typeface="Verdana"/>
                </a:rPr>
                <a:t>549 </a:t>
              </a:r>
              <a:r>
                <a:rPr lang="ru-RU" sz="1400" dirty="0">
                  <a:solidFill>
                    <a:schemeClr val="bg1"/>
                  </a:solidFill>
                  <a:latin typeface="Verdana"/>
                  <a:ea typeface="Segoe UI Black"/>
                  <a:cs typeface="Segoe UI Black"/>
                </a:rPr>
                <a:t>руб.</a:t>
              </a:r>
              <a:endParaRPr dirty="0"/>
            </a:p>
          </p:txBody>
        </p:sp>
        <p:grpSp>
          <p:nvGrpSpPr>
            <p:cNvPr id="8" name="Группа 7"/>
            <p:cNvGrpSpPr/>
            <p:nvPr/>
          </p:nvGrpSpPr>
          <p:grpSpPr bwMode="auto">
            <a:xfrm>
              <a:off x="1218309" y="5711377"/>
              <a:ext cx="735657" cy="123159"/>
              <a:chOff x="6964826" y="5354955"/>
              <a:chExt cx="735657" cy="123159"/>
            </a:xfrm>
          </p:grpSpPr>
          <p:sp>
            <p:nvSpPr>
              <p:cNvPr id="9" name="Овал 8"/>
              <p:cNvSpPr/>
              <p:nvPr/>
            </p:nvSpPr>
            <p:spPr bwMode="auto">
              <a:xfrm>
                <a:off x="6964826" y="5358108"/>
                <a:ext cx="120006" cy="120006"/>
              </a:xfrm>
              <a:prstGeom prst="ellipse">
                <a:avLst/>
              </a:prstGeom>
              <a:solidFill>
                <a:srgbClr val="D8D8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Овал 9"/>
              <p:cNvSpPr/>
              <p:nvPr/>
            </p:nvSpPr>
            <p:spPr bwMode="auto">
              <a:xfrm>
                <a:off x="6995904" y="5358108"/>
                <a:ext cx="120006" cy="120006"/>
              </a:xfrm>
              <a:prstGeom prst="ellipse">
                <a:avLst/>
              </a:prstGeom>
              <a:solidFill>
                <a:srgbClr val="FC1A1C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1" name="Овал 10"/>
              <p:cNvSpPr/>
              <p:nvPr/>
            </p:nvSpPr>
            <p:spPr bwMode="auto">
              <a:xfrm>
                <a:off x="7189542" y="5358108"/>
                <a:ext cx="120006" cy="120006"/>
              </a:xfrm>
              <a:prstGeom prst="ellipse">
                <a:avLst/>
              </a:prstGeom>
              <a:solidFill>
                <a:srgbClr val="A4998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2" name="Овал 11"/>
              <p:cNvSpPr/>
              <p:nvPr/>
            </p:nvSpPr>
            <p:spPr bwMode="auto">
              <a:xfrm>
                <a:off x="7383179" y="5354955"/>
                <a:ext cx="120006" cy="120006"/>
              </a:xfrm>
              <a:prstGeom prst="ellipse">
                <a:avLst/>
              </a:prstGeom>
              <a:solidFill>
                <a:srgbClr val="0912AB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2" name="Овал 41"/>
              <p:cNvSpPr/>
              <p:nvPr/>
            </p:nvSpPr>
            <p:spPr bwMode="auto">
              <a:xfrm>
                <a:off x="7580476" y="5354955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sp>
        <p:nvSpPr>
          <p:cNvPr id="25" name="TextBox 11"/>
          <p:cNvSpPr txBox="1">
            <a:spLocks noChangeArrowheads="1"/>
          </p:cNvSpPr>
          <p:nvPr/>
        </p:nvSpPr>
        <p:spPr bwMode="auto">
          <a:xfrm>
            <a:off x="6428130" y="5521504"/>
            <a:ext cx="931697" cy="3120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sz="1100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</a:rPr>
              <a:t>83980.06</a:t>
            </a:r>
            <a:endParaRPr/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6428132" y="5762523"/>
            <a:ext cx="2281908" cy="470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ru-RU" sz="1200" b="1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  <a:ea typeface="Calibri"/>
                <a:cs typeface="Times New Roman"/>
              </a:rPr>
              <a:t>Стеклянная бутылка  «Fial», 500 мл</a:t>
            </a:r>
            <a:endParaRPr/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528380" y="6289570"/>
            <a:ext cx="1062799" cy="307777"/>
          </a:xfrm>
          <a:prstGeom prst="rect">
            <a:avLst/>
          </a:prstGeom>
          <a:solidFill>
            <a:srgbClr val="5EB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algn="ctr">
              <a:defRPr/>
            </a:pPr>
            <a:r>
              <a:rPr lang="ru-RU" sz="1400" i="0">
                <a:solidFill>
                  <a:schemeClr val="bg1"/>
                </a:solidFill>
                <a:latin typeface="Verdana"/>
              </a:rPr>
              <a:t>259 </a:t>
            </a:r>
            <a:r>
              <a:rPr lang="ru-RU" sz="1400">
                <a:solidFill>
                  <a:schemeClr val="bg1"/>
                </a:solidFill>
                <a:latin typeface="Verdana"/>
                <a:ea typeface="Segoe UI Black"/>
                <a:cs typeface="Segoe UI Black"/>
              </a:rPr>
              <a:t>руб.</a:t>
            </a:r>
            <a:endParaRPr/>
          </a:p>
        </p:txBody>
      </p:sp>
      <p:grpSp>
        <p:nvGrpSpPr>
          <p:cNvPr id="19" name="Группа 18"/>
          <p:cNvGrpSpPr/>
          <p:nvPr/>
        </p:nvGrpSpPr>
        <p:grpSpPr bwMode="auto">
          <a:xfrm>
            <a:off x="7304627" y="5638416"/>
            <a:ext cx="916410" cy="124107"/>
            <a:chOff x="7130323" y="5354007"/>
            <a:chExt cx="916410" cy="124107"/>
          </a:xfrm>
        </p:grpSpPr>
        <p:sp>
          <p:nvSpPr>
            <p:cNvPr id="20" name="Овал 19"/>
            <p:cNvSpPr/>
            <p:nvPr/>
          </p:nvSpPr>
          <p:spPr bwMode="auto">
            <a:xfrm>
              <a:off x="7130323" y="5358108"/>
              <a:ext cx="120006" cy="120006"/>
            </a:xfrm>
            <a:prstGeom prst="ellipse">
              <a:avLst/>
            </a:prstGeom>
            <a:solidFill>
              <a:srgbClr val="F4F4F4"/>
            </a:solidFill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1" name="Овал 20"/>
            <p:cNvSpPr/>
            <p:nvPr/>
          </p:nvSpPr>
          <p:spPr bwMode="auto">
            <a:xfrm>
              <a:off x="7323961" y="5358108"/>
              <a:ext cx="120006" cy="120006"/>
            </a:xfrm>
            <a:prstGeom prst="ellipse">
              <a:avLst/>
            </a:prstGeom>
            <a:solidFill>
              <a:srgbClr val="84D949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2" name="Овал 21"/>
            <p:cNvSpPr/>
            <p:nvPr/>
          </p:nvSpPr>
          <p:spPr bwMode="auto">
            <a:xfrm>
              <a:off x="7536267" y="5354007"/>
              <a:ext cx="120006" cy="120006"/>
            </a:xfrm>
            <a:prstGeom prst="ellipse">
              <a:avLst/>
            </a:prstGeom>
            <a:solidFill>
              <a:srgbClr val="2A2ABA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" name="Овал 22"/>
            <p:cNvSpPr/>
            <p:nvPr/>
          </p:nvSpPr>
          <p:spPr bwMode="auto">
            <a:xfrm>
              <a:off x="7729905" y="5354007"/>
              <a:ext cx="120006" cy="120006"/>
            </a:xfrm>
            <a:prstGeom prst="ellipse">
              <a:avLst/>
            </a:prstGeom>
            <a:solidFill>
              <a:srgbClr val="F43C3A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4" name="Овал 23"/>
            <p:cNvSpPr/>
            <p:nvPr/>
          </p:nvSpPr>
          <p:spPr bwMode="auto">
            <a:xfrm>
              <a:off x="7926727" y="5354007"/>
              <a:ext cx="120006" cy="120006"/>
            </a:xfrm>
            <a:prstGeom prst="ellipse">
              <a:avLst/>
            </a:prstGeom>
            <a:solidFill>
              <a:srgbClr val="141414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33" name="TextBox 11"/>
          <p:cNvSpPr txBox="1">
            <a:spLocks noChangeArrowheads="1"/>
          </p:cNvSpPr>
          <p:nvPr/>
        </p:nvSpPr>
        <p:spPr bwMode="auto">
          <a:xfrm>
            <a:off x="3476922" y="5521504"/>
            <a:ext cx="812601" cy="31470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sz="1100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</a:rPr>
              <a:t>83970</a:t>
            </a:r>
            <a:r>
              <a:rPr lang="ru-RU" sz="1100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</a:rPr>
              <a:t>1</a:t>
            </a:r>
            <a:endParaRPr lang="en-US" sz="1100">
              <a:solidFill>
                <a:schemeClr val="tx1">
                  <a:lumMod val="95000"/>
                  <a:lumOff val="5000"/>
                </a:schemeClr>
              </a:solidFill>
              <a:latin typeface="Verdana"/>
            </a:endParaRPr>
          </a:p>
        </p:txBody>
      </p:sp>
      <p:sp>
        <p:nvSpPr>
          <p:cNvPr id="34" name="TextBox 12"/>
          <p:cNvSpPr txBox="1">
            <a:spLocks noChangeArrowheads="1"/>
          </p:cNvSpPr>
          <p:nvPr/>
        </p:nvSpPr>
        <p:spPr bwMode="auto">
          <a:xfrm>
            <a:off x="3476924" y="5762523"/>
            <a:ext cx="2281908" cy="470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ru-RU" sz="1200" b="1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  <a:ea typeface="Calibri"/>
                <a:cs typeface="Times New Roman"/>
              </a:rPr>
              <a:t>Бутылка для воды </a:t>
            </a:r>
            <a:br>
              <a:rPr lang="ru-RU" sz="1200" b="1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  <a:ea typeface="Calibri"/>
                <a:cs typeface="Times New Roman"/>
              </a:rPr>
            </a:br>
            <a:r>
              <a:rPr lang="ru-RU" sz="1200" b="1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  <a:ea typeface="Calibri"/>
                <a:cs typeface="Times New Roman"/>
              </a:rPr>
              <a:t>из rPET «Kato», 500мл</a:t>
            </a:r>
            <a:endParaRPr/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3577172" y="6289570"/>
            <a:ext cx="1311669" cy="307777"/>
          </a:xfrm>
          <a:prstGeom prst="rect">
            <a:avLst/>
          </a:prstGeom>
          <a:solidFill>
            <a:srgbClr val="5EB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algn="ctr">
              <a:defRPr/>
            </a:pPr>
            <a:r>
              <a:rPr lang="ru-RU" sz="1400" i="0">
                <a:solidFill>
                  <a:schemeClr val="bg1"/>
                </a:solidFill>
                <a:latin typeface="Verdana"/>
              </a:rPr>
              <a:t>312 </a:t>
            </a:r>
            <a:r>
              <a:rPr lang="ru-RU" sz="1400" i="0" baseline="30000">
                <a:solidFill>
                  <a:schemeClr val="bg1"/>
                </a:solidFill>
                <a:latin typeface="Verdana"/>
              </a:rPr>
              <a:t>33</a:t>
            </a:r>
            <a:r>
              <a:rPr lang="ru-RU" sz="1400" i="0">
                <a:solidFill>
                  <a:schemeClr val="bg1"/>
                </a:solidFill>
                <a:latin typeface="Verdana"/>
              </a:rPr>
              <a:t> </a:t>
            </a:r>
            <a:r>
              <a:rPr lang="ru-RU" sz="1400">
                <a:solidFill>
                  <a:schemeClr val="bg1"/>
                </a:solidFill>
                <a:latin typeface="Verdana"/>
                <a:ea typeface="Segoe UI Black"/>
                <a:cs typeface="Segoe UI Black"/>
              </a:rPr>
              <a:t>руб.</a:t>
            </a:r>
            <a:endParaRPr/>
          </a:p>
        </p:txBody>
      </p:sp>
      <p:grpSp>
        <p:nvGrpSpPr>
          <p:cNvPr id="30" name="Группа 29"/>
          <p:cNvGrpSpPr/>
          <p:nvPr/>
        </p:nvGrpSpPr>
        <p:grpSpPr bwMode="auto">
          <a:xfrm>
            <a:off x="4163172" y="5635744"/>
            <a:ext cx="313644" cy="120006"/>
            <a:chOff x="6940076" y="5351335"/>
            <a:chExt cx="313644" cy="120006"/>
          </a:xfrm>
        </p:grpSpPr>
        <p:sp>
          <p:nvSpPr>
            <p:cNvPr id="31" name="Овал 30"/>
            <p:cNvSpPr/>
            <p:nvPr/>
          </p:nvSpPr>
          <p:spPr bwMode="auto">
            <a:xfrm>
              <a:off x="6940076" y="5351335"/>
              <a:ext cx="120006" cy="120006"/>
            </a:xfrm>
            <a:prstGeom prst="ellipse">
              <a:avLst/>
            </a:prstGeom>
            <a:solidFill>
              <a:srgbClr val="FC1A1C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2" name="Овал 31"/>
            <p:cNvSpPr/>
            <p:nvPr/>
          </p:nvSpPr>
          <p:spPr bwMode="auto">
            <a:xfrm>
              <a:off x="7133714" y="5351335"/>
              <a:ext cx="120006" cy="120006"/>
            </a:xfrm>
            <a:prstGeom prst="ellipse">
              <a:avLst/>
            </a:prstGeom>
            <a:solidFill>
              <a:srgbClr val="A4998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5F60138-A680-4300-AFDA-41E535505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 rot="2967460">
            <a:off x="432220" y="1120123"/>
            <a:ext cx="786031" cy="11229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3B0ACE7-51C6-436C-83B8-7D9FC2085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230" y="307113"/>
            <a:ext cx="1582729" cy="4924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defRPr/>
            </a:pPr>
            <a:r>
              <a:rPr lang="ru-RU" sz="1300" i="1" dirty="0">
                <a:solidFill>
                  <a:srgbClr val="638E2A"/>
                </a:solidFill>
                <a:latin typeface="Verdana"/>
              </a:rPr>
              <a:t>Прочный</a:t>
            </a:r>
            <a:br>
              <a:rPr lang="ru-RU" sz="1300" i="1" dirty="0">
                <a:solidFill>
                  <a:srgbClr val="638E2A"/>
                </a:solidFill>
                <a:latin typeface="Verdana"/>
              </a:rPr>
            </a:br>
            <a:r>
              <a:rPr lang="ru-RU" sz="1300" i="1" dirty="0" err="1">
                <a:solidFill>
                  <a:srgbClr val="638E2A"/>
                </a:solidFill>
                <a:latin typeface="Verdana"/>
              </a:rPr>
              <a:t>тритан</a:t>
            </a:r>
            <a:endParaRPr lang="en-US" sz="1300" i="1" dirty="0">
              <a:solidFill>
                <a:srgbClr val="638E2A"/>
              </a:solidFill>
              <a:latin typeface="Verdana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8DFB6E1-1AC3-4933-8FB2-C6F8E8F5F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 rot="2967460">
            <a:off x="2950808" y="1790439"/>
            <a:ext cx="786031" cy="11229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B7430A5-EBD3-46C1-B09E-44799BFC6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6039" y="1018983"/>
            <a:ext cx="1737734" cy="4924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defRPr/>
            </a:pPr>
            <a:r>
              <a:rPr lang="ru-RU" sz="1300" i="1" dirty="0">
                <a:solidFill>
                  <a:srgbClr val="638E2A"/>
                </a:solidFill>
                <a:latin typeface="Verdana"/>
              </a:rPr>
              <a:t>Переработанный пластик</a:t>
            </a:r>
            <a:endParaRPr lang="en-US" sz="1300" i="1" dirty="0">
              <a:solidFill>
                <a:srgbClr val="638E2A"/>
              </a:solidFill>
              <a:latin typeface="Verdana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551891CB-2F8C-4355-89C8-E493E3ED5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 rot="17982655" flipH="1">
            <a:off x="7774840" y="1377835"/>
            <a:ext cx="772388" cy="11034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82063DDB-FDDC-45AA-98AF-C57C72C70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764" y="343045"/>
            <a:ext cx="1737734" cy="6924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defRPr/>
            </a:pPr>
            <a:r>
              <a:rPr lang="ru-RU" sz="1300" i="1" dirty="0">
                <a:solidFill>
                  <a:srgbClr val="638E2A"/>
                </a:solidFill>
                <a:latin typeface="Verdana"/>
              </a:rPr>
              <a:t>Как </a:t>
            </a:r>
            <a:r>
              <a:rPr lang="ru-RU" sz="1300" i="1" dirty="0" err="1">
                <a:solidFill>
                  <a:srgbClr val="638E2A"/>
                </a:solidFill>
                <a:latin typeface="Verdana"/>
              </a:rPr>
              <a:t>Plain</a:t>
            </a:r>
            <a:br>
              <a:rPr lang="ru-RU" sz="1300" i="1" dirty="0">
                <a:solidFill>
                  <a:srgbClr val="638E2A"/>
                </a:solidFill>
                <a:latin typeface="Verdana"/>
              </a:rPr>
            </a:br>
            <a:r>
              <a:rPr lang="ru-RU" sz="1300" i="1" dirty="0">
                <a:solidFill>
                  <a:srgbClr val="638E2A"/>
                </a:solidFill>
                <a:latin typeface="Verdana"/>
              </a:rPr>
              <a:t>только</a:t>
            </a:r>
            <a:br>
              <a:rPr lang="ru-RU" sz="1300" i="1" dirty="0">
                <a:solidFill>
                  <a:srgbClr val="638E2A"/>
                </a:solidFill>
                <a:latin typeface="Verdana"/>
              </a:rPr>
            </a:br>
            <a:r>
              <a:rPr lang="ru-RU" sz="1300" i="1" dirty="0">
                <a:solidFill>
                  <a:srgbClr val="638E2A"/>
                </a:solidFill>
                <a:latin typeface="Verdana"/>
              </a:rPr>
              <a:t>в стекле</a:t>
            </a:r>
            <a:endParaRPr lang="en-US" sz="1300" i="1" dirty="0">
              <a:solidFill>
                <a:srgbClr val="638E2A"/>
              </a:solidFill>
              <a:latin typeface="Verdana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DA44FE3-769E-4954-B9B0-056861D3C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311" y="276336"/>
            <a:ext cx="173773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defRPr/>
            </a:pPr>
            <a:r>
              <a:rPr lang="ru-RU" sz="2800" b="1" dirty="0">
                <a:solidFill>
                  <a:srgbClr val="76BA24"/>
                </a:solidFill>
                <a:latin typeface="Verdana"/>
              </a:rPr>
              <a:t>130</a:t>
            </a:r>
            <a:r>
              <a:rPr lang="ru-RU" sz="1600" b="1" dirty="0">
                <a:solidFill>
                  <a:srgbClr val="76BA24"/>
                </a:solidFill>
                <a:latin typeface="Verdana"/>
              </a:rPr>
              <a:t>к шт.</a:t>
            </a:r>
            <a:endParaRPr lang="en-US" sz="2800" b="1" dirty="0">
              <a:solidFill>
                <a:srgbClr val="76BA24"/>
              </a:solidFill>
              <a:latin typeface="Verdana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5A1027E-4A85-4520-87CF-8F6C6BD3F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3274" y="661919"/>
            <a:ext cx="1659049" cy="4924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defRPr/>
            </a:pPr>
            <a:r>
              <a:rPr lang="ru-RU" sz="1300" b="1" dirty="0" err="1">
                <a:solidFill>
                  <a:schemeClr val="bg2">
                    <a:lumMod val="50000"/>
                  </a:schemeClr>
                </a:solidFill>
                <a:latin typeface="Verdana"/>
              </a:rPr>
              <a:t>Plain</a:t>
            </a:r>
            <a:r>
              <a:rPr lang="ru-RU" sz="1300" b="1" dirty="0">
                <a:solidFill>
                  <a:schemeClr val="bg2">
                    <a:lumMod val="50000"/>
                  </a:schemeClr>
                </a:solidFill>
                <a:latin typeface="Verdana"/>
              </a:rPr>
              <a:t> продано за 2022 г.</a:t>
            </a:r>
            <a:endParaRPr lang="en-US" sz="1300" b="1" dirty="0">
              <a:solidFill>
                <a:schemeClr val="bg2">
                  <a:lumMod val="50000"/>
                </a:schemeClr>
              </a:solidFill>
              <a:latin typeface="Verdana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DA0A62-7942-4EC0-82A8-3673AF67B81B}"/>
              </a:ext>
            </a:extLst>
          </p:cNvPr>
          <p:cNvSpPr txBox="1"/>
          <p:nvPr/>
        </p:nvSpPr>
        <p:spPr>
          <a:xfrm>
            <a:off x="490375" y="6611779"/>
            <a:ext cx="23472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</p:spTree>
    <p:extLst>
      <p:ext uri="{BB962C8B-B14F-4D97-AF65-F5344CB8AC3E}">
        <p14:creationId xmlns:p14="http://schemas.microsoft.com/office/powerpoint/2010/main" val="33623260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5F498A-A58E-4B6C-A204-5E4E3376B6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6DAC82-0F13-4F88-8F7F-EF7A56D5DB73}"/>
              </a:ext>
            </a:extLst>
          </p:cNvPr>
          <p:cNvSpPr txBox="1"/>
          <p:nvPr/>
        </p:nvSpPr>
        <p:spPr>
          <a:xfrm>
            <a:off x="6391182" y="538295"/>
            <a:ext cx="21498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Бамбуковая крышка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Стекло с эффектом «мороза»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54D157A8-0EB0-4152-B9CD-FC79698D462C}"/>
              </a:ext>
            </a:extLst>
          </p:cNvPr>
          <p:cNvGrpSpPr/>
          <p:nvPr/>
        </p:nvGrpSpPr>
        <p:grpSpPr>
          <a:xfrm>
            <a:off x="524173" y="526369"/>
            <a:ext cx="2650477" cy="1276175"/>
            <a:chOff x="338049" y="363563"/>
            <a:chExt cx="2650477" cy="1276175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0DFF089B-7515-4035-9EC8-DAA2687813A9}"/>
                </a:ext>
              </a:extLst>
            </p:cNvPr>
            <p:cNvGrpSpPr/>
            <p:nvPr/>
          </p:nvGrpSpPr>
          <p:grpSpPr>
            <a:xfrm>
              <a:off x="338049" y="363563"/>
              <a:ext cx="2650477" cy="1276175"/>
              <a:chOff x="4981871" y="4567017"/>
              <a:chExt cx="2650477" cy="1276175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05158BC-B390-4AF3-8201-6A00C46AE0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1079222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</a:rPr>
                  <a:t>828706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08D7B8-C0A1-4E85-936C-C2E758301E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6"/>
                <a:ext cx="2650477" cy="6677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Стеклянная бутылка </a:t>
                </a:r>
                <a:b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 бамбуковой крышкой, 600мл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921A0F2-275B-4328-BC2E-2ACB9033F8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1" y="5535415"/>
                <a:ext cx="1105937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690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</a:p>
            </p:txBody>
          </p:sp>
        </p:grp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FDF698A8-2AD2-4E27-9303-41E95FFBF352}"/>
                </a:ext>
              </a:extLst>
            </p:cNvPr>
            <p:cNvGrpSpPr/>
            <p:nvPr/>
          </p:nvGrpSpPr>
          <p:grpSpPr>
            <a:xfrm>
              <a:off x="1075600" y="484576"/>
              <a:ext cx="952308" cy="120006"/>
              <a:chOff x="1108403" y="468256"/>
              <a:chExt cx="952308" cy="120006"/>
            </a:xfrm>
          </p:grpSpPr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9987E748-01D1-46D8-B410-AA27B7691870}"/>
                  </a:ext>
                </a:extLst>
              </p:cNvPr>
              <p:cNvSpPr/>
              <p:nvPr/>
            </p:nvSpPr>
            <p:spPr>
              <a:xfrm>
                <a:off x="1108403" y="468256"/>
                <a:ext cx="120006" cy="120006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37B56CEF-8E7A-40D1-8778-B94485FBA8D6}"/>
                  </a:ext>
                </a:extLst>
              </p:cNvPr>
              <p:cNvSpPr/>
              <p:nvPr/>
            </p:nvSpPr>
            <p:spPr>
              <a:xfrm>
                <a:off x="1316479" y="468256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2" name="Овал 11">
                <a:extLst>
                  <a:ext uri="{FF2B5EF4-FFF2-40B4-BE49-F238E27FC236}">
                    <a16:creationId xmlns:a16="http://schemas.microsoft.com/office/drawing/2014/main" id="{C5B2A766-3B0B-4A63-92A5-57E0B01848D3}"/>
                  </a:ext>
                </a:extLst>
              </p:cNvPr>
              <p:cNvSpPr/>
              <p:nvPr/>
            </p:nvSpPr>
            <p:spPr>
              <a:xfrm>
                <a:off x="1524555" y="468256"/>
                <a:ext cx="120006" cy="120006"/>
              </a:xfrm>
              <a:prstGeom prst="ellipse">
                <a:avLst/>
              </a:prstGeom>
              <a:solidFill>
                <a:srgbClr val="31398E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3" name="Овал 12">
                <a:extLst>
                  <a:ext uri="{FF2B5EF4-FFF2-40B4-BE49-F238E27FC236}">
                    <a16:creationId xmlns:a16="http://schemas.microsoft.com/office/drawing/2014/main" id="{84CEFFF2-8707-4CED-B4C9-0A161888CDCB}"/>
                  </a:ext>
                </a:extLst>
              </p:cNvPr>
              <p:cNvSpPr/>
              <p:nvPr/>
            </p:nvSpPr>
            <p:spPr>
              <a:xfrm>
                <a:off x="1732631" y="468256"/>
                <a:ext cx="120006" cy="120006"/>
              </a:xfrm>
              <a:prstGeom prst="ellipse">
                <a:avLst/>
              </a:prstGeom>
              <a:solidFill>
                <a:srgbClr val="FF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id="{B2AADD2D-F364-48E1-888F-046586899A93}"/>
                  </a:ext>
                </a:extLst>
              </p:cNvPr>
              <p:cNvSpPr/>
              <p:nvPr/>
            </p:nvSpPr>
            <p:spPr>
              <a:xfrm>
                <a:off x="1940705" y="468256"/>
                <a:ext cx="120006" cy="120006"/>
              </a:xfrm>
              <a:prstGeom prst="ellipse">
                <a:avLst/>
              </a:prstGeom>
              <a:solidFill>
                <a:srgbClr val="92D05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BDC5F7DD-C7C7-4AEE-A897-6C424F106887}"/>
              </a:ext>
            </a:extLst>
          </p:cNvPr>
          <p:cNvGrpSpPr/>
          <p:nvPr/>
        </p:nvGrpSpPr>
        <p:grpSpPr>
          <a:xfrm>
            <a:off x="524173" y="5858770"/>
            <a:ext cx="1964230" cy="472861"/>
            <a:chOff x="50208" y="6170752"/>
            <a:chExt cx="1964230" cy="472861"/>
          </a:xfrm>
        </p:grpSpPr>
        <p:sp>
          <p:nvSpPr>
            <p:cNvPr id="15" name="Прямоугольник: скругленные углы 69">
              <a:extLst>
                <a:ext uri="{FF2B5EF4-FFF2-40B4-BE49-F238E27FC236}">
                  <a16:creationId xmlns:a16="http://schemas.microsoft.com/office/drawing/2014/main" id="{6050335D-FF66-462B-9338-C3A7BEB0BACC}"/>
                </a:ext>
              </a:extLst>
            </p:cNvPr>
            <p:cNvSpPr/>
            <p:nvPr/>
          </p:nvSpPr>
          <p:spPr>
            <a:xfrm>
              <a:off x="479301" y="6170752"/>
              <a:ext cx="1535137" cy="472861"/>
            </a:xfrm>
            <a:prstGeom prst="roundRect">
              <a:avLst>
                <a:gd name="adj" fmla="val 1399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1400"/>
                </a:lnSpc>
              </a:pPr>
              <a:r>
                <a:rPr 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приход </a:t>
              </a: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  <a:p>
              <a:pPr>
                <a:lnSpc>
                  <a:spcPts val="1400"/>
                </a:lnSpc>
              </a:pPr>
              <a:r>
                <a:rPr 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конец ноября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8975D12-FB53-49CD-B2DF-4756B2801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208" y="6256376"/>
              <a:ext cx="445225" cy="311658"/>
            </a:xfrm>
            <a:prstGeom prst="rect">
              <a:avLst/>
            </a:prstGeom>
          </p:spPr>
        </p:pic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4AC1172-E898-4889-8EA0-19D795D12B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27697" y="4901364"/>
            <a:ext cx="1561605" cy="170520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5311819-49C1-4C2C-BA3B-69C5EEB9DC5C}"/>
              </a:ext>
            </a:extLst>
          </p:cNvPr>
          <p:cNvSpPr txBox="1"/>
          <p:nvPr/>
        </p:nvSpPr>
        <p:spPr>
          <a:xfrm>
            <a:off x="5194371" y="6319705"/>
            <a:ext cx="1894135" cy="392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EB0028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красиво!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F2B6FB-83CF-47ED-B663-362B9DC7EA06}"/>
              </a:ext>
            </a:extLst>
          </p:cNvPr>
          <p:cNvSpPr txBox="1"/>
          <p:nvPr/>
        </p:nvSpPr>
        <p:spPr>
          <a:xfrm>
            <a:off x="357097" y="6467359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</p:spTree>
    <p:extLst>
      <p:ext uri="{BB962C8B-B14F-4D97-AF65-F5344CB8AC3E}">
        <p14:creationId xmlns:p14="http://schemas.microsoft.com/office/powerpoint/2010/main" val="40923757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25F172-8E0C-49B2-A9BD-EFF8269A6B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"/>
            <a:ext cx="9144000" cy="68549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2FBB8F-93CB-487D-A4C2-5BEF19DFD00D}"/>
              </a:ext>
            </a:extLst>
          </p:cNvPr>
          <p:cNvSpPr txBox="1"/>
          <p:nvPr/>
        </p:nvSpPr>
        <p:spPr>
          <a:xfrm>
            <a:off x="422653" y="322408"/>
            <a:ext cx="4244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Серия </a:t>
            </a:r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Favor</a:t>
            </a:r>
            <a:endParaRPr lang="ru-RU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45A283F-2E25-42FE-9EF8-7ED708FDFE03}"/>
              </a:ext>
            </a:extLst>
          </p:cNvPr>
          <p:cNvGrpSpPr/>
          <p:nvPr/>
        </p:nvGrpSpPr>
        <p:grpSpPr>
          <a:xfrm>
            <a:off x="256956" y="3429000"/>
            <a:ext cx="1885668" cy="1074326"/>
            <a:chOff x="4981871" y="4567017"/>
            <a:chExt cx="1885668" cy="1074326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DA7E0FEC-6FF3-4DA0-B3C5-F1077C0BD3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12601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solidFill>
                    <a:schemeClr val="bg1"/>
                  </a:solidFill>
                  <a:latin typeface="Verdana" panose="020B0604030504040204" pitchFamily="34" charset="0"/>
                </a:rPr>
                <a:t>113301</a:t>
              </a:r>
            </a:p>
          </p:txBody>
        </p:sp>
        <p:sp>
          <p:nvSpPr>
            <p:cNvPr id="9" name="TextBox 12">
              <a:extLst>
                <a:ext uri="{FF2B5EF4-FFF2-40B4-BE49-F238E27FC236}">
                  <a16:creationId xmlns:a16="http://schemas.microsoft.com/office/drawing/2014/main" id="{0570E046-4CE3-413E-91C1-FD949499B1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3" y="4808036"/>
              <a:ext cx="1885666" cy="470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Обложка для паспорта «</a:t>
              </a:r>
              <a:r>
                <a:rPr lang="en-US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Favor»</a:t>
              </a:r>
              <a:endPara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14EF32-DD75-4EE3-B1CC-8951C26D4E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2" y="5333566"/>
              <a:ext cx="1094644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329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  <a:endParaRPr lang="ru-RU" altLang="ru-RU" sz="1400" dirty="0">
                <a:solidFill>
                  <a:srgbClr val="FF0000"/>
                </a:solidFill>
                <a:latin typeface="Verdana" panose="020B060403050404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357AC11-039F-4260-B3A9-4FAEB085B498}"/>
              </a:ext>
            </a:extLst>
          </p:cNvPr>
          <p:cNvGrpSpPr/>
          <p:nvPr/>
        </p:nvGrpSpPr>
        <p:grpSpPr>
          <a:xfrm>
            <a:off x="7258332" y="3429000"/>
            <a:ext cx="1885668" cy="1252299"/>
            <a:chOff x="4981871" y="4567017"/>
            <a:chExt cx="1885668" cy="125229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CE4ADE-D517-4F7B-8021-E8785A4D82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12601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solidFill>
                    <a:schemeClr val="bg1"/>
                  </a:solidFill>
                  <a:latin typeface="Verdana" panose="020B0604030504040204" pitchFamily="34" charset="0"/>
                </a:rPr>
                <a:t>113212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E62AA7-3B86-4DFD-A5AE-AAA2E6A81F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3" y="4808036"/>
              <a:ext cx="1885666" cy="667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Обложка для </a:t>
              </a:r>
              <a:r>
                <a:rPr lang="ru-RU" sz="1200" b="1" dirty="0" err="1">
                  <a:solidFill>
                    <a:schemeClr val="bg1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автодокументов</a:t>
              </a:r>
              <a:r>
                <a:rPr lang="ru-RU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«</a:t>
              </a:r>
              <a:r>
                <a:rPr lang="en-US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Favor»</a:t>
              </a:r>
              <a:endPara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26D70B3-FF2E-44C8-8D0C-BAC367FC76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2" y="5511539"/>
              <a:ext cx="1094644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499</a:t>
              </a:r>
              <a:r>
                <a:rPr lang="en-US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Verdana" panose="020B060403050404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D645D67F-D5EE-4944-BE9D-9D15F98FF8F4}"/>
              </a:ext>
            </a:extLst>
          </p:cNvPr>
          <p:cNvSpPr/>
          <p:nvPr/>
        </p:nvSpPr>
        <p:spPr>
          <a:xfrm>
            <a:off x="7684265" y="2715658"/>
            <a:ext cx="429658" cy="864824"/>
          </a:xfrm>
          <a:custGeom>
            <a:avLst/>
            <a:gdLst>
              <a:gd name="connsiteX0" fmla="*/ 424149 w 429658"/>
              <a:gd name="connsiteY0" fmla="*/ 864824 h 864824"/>
              <a:gd name="connsiteX1" fmla="*/ 429658 w 429658"/>
              <a:gd name="connsiteY1" fmla="*/ 440675 h 864824"/>
              <a:gd name="connsiteX2" fmla="*/ 0 w 429658"/>
              <a:gd name="connsiteY2" fmla="*/ 0 h 864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9658" h="864824">
                <a:moveTo>
                  <a:pt x="424149" y="864824"/>
                </a:moveTo>
                <a:cubicBezTo>
                  <a:pt x="425985" y="723441"/>
                  <a:pt x="427822" y="582058"/>
                  <a:pt x="429658" y="440675"/>
                </a:cubicBezTo>
                <a:lnTo>
                  <a:pt x="0" y="0"/>
                </a:lnTo>
              </a:path>
            </a:pathLst>
          </a:custGeom>
          <a:ln w="19050"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id="{56E9AA3C-593F-4BF9-9C39-05FA91E16425}"/>
              </a:ext>
            </a:extLst>
          </p:cNvPr>
          <p:cNvSpPr/>
          <p:nvPr/>
        </p:nvSpPr>
        <p:spPr>
          <a:xfrm>
            <a:off x="644376" y="2338164"/>
            <a:ext cx="902126" cy="1116918"/>
          </a:xfrm>
          <a:custGeom>
            <a:avLst/>
            <a:gdLst>
              <a:gd name="connsiteX0" fmla="*/ 0 w 902126"/>
              <a:gd name="connsiteY0" fmla="*/ 1116918 h 1116918"/>
              <a:gd name="connsiteX1" fmla="*/ 6137 w 902126"/>
              <a:gd name="connsiteY1" fmla="*/ 429584 h 1116918"/>
              <a:gd name="connsiteX2" fmla="*/ 902126 w 902126"/>
              <a:gd name="connsiteY2" fmla="*/ 0 h 1116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2126" h="1116918">
                <a:moveTo>
                  <a:pt x="0" y="1116918"/>
                </a:moveTo>
                <a:cubicBezTo>
                  <a:pt x="2046" y="887807"/>
                  <a:pt x="4091" y="658695"/>
                  <a:pt x="6137" y="429584"/>
                </a:cubicBezTo>
                <a:lnTo>
                  <a:pt x="902126" y="0"/>
                </a:lnTo>
              </a:path>
            </a:pathLst>
          </a:custGeom>
          <a:ln w="19050"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3437E3-E8CF-4046-A31A-A37E765DD03F}"/>
              </a:ext>
            </a:extLst>
          </p:cNvPr>
          <p:cNvSpPr txBox="1"/>
          <p:nvPr/>
        </p:nvSpPr>
        <p:spPr>
          <a:xfrm>
            <a:off x="357097" y="6467359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</p:spTree>
    <p:extLst>
      <p:ext uri="{BB962C8B-B14F-4D97-AF65-F5344CB8AC3E}">
        <p14:creationId xmlns:p14="http://schemas.microsoft.com/office/powerpoint/2010/main" val="19389099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14402E-AF43-42C4-BC06-BF74BDC2B1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B7AC39-7BA6-491E-9720-E75DA86195C7}"/>
              </a:ext>
            </a:extLst>
          </p:cNvPr>
          <p:cNvSpPr txBox="1"/>
          <p:nvPr/>
        </p:nvSpPr>
        <p:spPr>
          <a:xfrm>
            <a:off x="422653" y="322408"/>
            <a:ext cx="4244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Серия </a:t>
            </a:r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Favor</a:t>
            </a:r>
            <a:endParaRPr lang="ru-RU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C3958AA5-ECC6-41C7-B99C-9ADFF990A915}"/>
              </a:ext>
            </a:extLst>
          </p:cNvPr>
          <p:cNvSpPr/>
          <p:nvPr/>
        </p:nvSpPr>
        <p:spPr>
          <a:xfrm>
            <a:off x="7772460" y="4980953"/>
            <a:ext cx="396607" cy="512284"/>
          </a:xfrm>
          <a:custGeom>
            <a:avLst/>
            <a:gdLst>
              <a:gd name="connsiteX0" fmla="*/ 0 w 396607"/>
              <a:gd name="connsiteY0" fmla="*/ 512284 h 512284"/>
              <a:gd name="connsiteX1" fmla="*/ 396607 w 396607"/>
              <a:gd name="connsiteY1" fmla="*/ 253388 h 512284"/>
              <a:gd name="connsiteX2" fmla="*/ 396607 w 396607"/>
              <a:gd name="connsiteY2" fmla="*/ 0 h 51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6607" h="512284">
                <a:moveTo>
                  <a:pt x="0" y="512284"/>
                </a:moveTo>
                <a:lnTo>
                  <a:pt x="396607" y="253388"/>
                </a:lnTo>
                <a:lnTo>
                  <a:pt x="396607" y="0"/>
                </a:lnTo>
              </a:path>
            </a:pathLst>
          </a:custGeom>
          <a:ln w="19050"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3FFCF9F0-4858-4940-A848-1D306E956A14}"/>
              </a:ext>
            </a:extLst>
          </p:cNvPr>
          <p:cNvGrpSpPr/>
          <p:nvPr/>
        </p:nvGrpSpPr>
        <p:grpSpPr>
          <a:xfrm>
            <a:off x="175825" y="4485612"/>
            <a:ext cx="2204264" cy="1852716"/>
            <a:chOff x="4981871" y="4567017"/>
            <a:chExt cx="2204264" cy="1852716"/>
          </a:xfrm>
        </p:grpSpPr>
        <p:sp>
          <p:nvSpPr>
            <p:cNvPr id="18" name="TextBox 11">
              <a:extLst>
                <a:ext uri="{FF2B5EF4-FFF2-40B4-BE49-F238E27FC236}">
                  <a16:creationId xmlns:a16="http://schemas.microsoft.com/office/drawing/2014/main" id="{61B568EB-1A8F-47EB-9AC3-2D44D9FF5C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12601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</a:rPr>
                <a:t>113401</a:t>
              </a:r>
            </a:p>
          </p:txBody>
        </p:sp>
        <p:sp>
          <p:nvSpPr>
            <p:cNvPr id="19" name="TextBox 12">
              <a:extLst>
                <a:ext uri="{FF2B5EF4-FFF2-40B4-BE49-F238E27FC236}">
                  <a16:creationId xmlns:a16="http://schemas.microsoft.com/office/drawing/2014/main" id="{E27E41FC-0AD1-4A24-AAA8-FFD1881442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2" y="4808036"/>
              <a:ext cx="2204263" cy="1260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Обложка для паспорта </a:t>
              </a:r>
              <a:b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RFID защитой отделений для пластиковых карт «</a:t>
              </a:r>
              <a:r>
                <a:rPr lang="ru-RU" sz="1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Favor</a:t>
              </a:r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BFCD772-08C8-4B6E-B52D-EC54626440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1" y="6111956"/>
              <a:ext cx="1115359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449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C7D2A548-BAD4-4EF9-BBAF-98E7775C84FC}"/>
              </a:ext>
            </a:extLst>
          </p:cNvPr>
          <p:cNvGrpSpPr/>
          <p:nvPr/>
        </p:nvGrpSpPr>
        <p:grpSpPr>
          <a:xfrm>
            <a:off x="866113" y="4606625"/>
            <a:ext cx="505427" cy="120006"/>
            <a:chOff x="7166147" y="605071"/>
            <a:chExt cx="505427" cy="120006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CD23CE8B-B5C4-417E-8BCC-7C41AEE282B1}"/>
                </a:ext>
              </a:extLst>
            </p:cNvPr>
            <p:cNvSpPr/>
            <p:nvPr/>
          </p:nvSpPr>
          <p:spPr>
            <a:xfrm>
              <a:off x="7166147" y="605071"/>
              <a:ext cx="120006" cy="120006"/>
            </a:xfrm>
            <a:prstGeom prst="ellipse">
              <a:avLst/>
            </a:prstGeom>
            <a:solidFill>
              <a:srgbClr val="C23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7051ED5B-6607-467E-8843-59420CB4AD3E}"/>
                </a:ext>
              </a:extLst>
            </p:cNvPr>
            <p:cNvSpPr/>
            <p:nvPr/>
          </p:nvSpPr>
          <p:spPr>
            <a:xfrm>
              <a:off x="7364281" y="605071"/>
              <a:ext cx="120006" cy="120006"/>
            </a:xfrm>
            <a:prstGeom prst="ellipse">
              <a:avLst/>
            </a:prstGeom>
            <a:solidFill>
              <a:srgbClr val="22222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64334F85-775A-4132-8230-B73244BC7CAC}"/>
                </a:ext>
              </a:extLst>
            </p:cNvPr>
            <p:cNvSpPr/>
            <p:nvPr/>
          </p:nvSpPr>
          <p:spPr>
            <a:xfrm>
              <a:off x="7551568" y="605071"/>
              <a:ext cx="120006" cy="120006"/>
            </a:xfrm>
            <a:prstGeom prst="ellipse">
              <a:avLst/>
            </a:prstGeom>
            <a:solidFill>
              <a:srgbClr val="265C85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id="{539F3EDF-FD0B-4D22-903B-66689FE8058F}"/>
              </a:ext>
            </a:extLst>
          </p:cNvPr>
          <p:cNvSpPr/>
          <p:nvPr/>
        </p:nvSpPr>
        <p:spPr>
          <a:xfrm>
            <a:off x="1520328" y="5665763"/>
            <a:ext cx="914400" cy="506776"/>
          </a:xfrm>
          <a:custGeom>
            <a:avLst/>
            <a:gdLst>
              <a:gd name="connsiteX0" fmla="*/ 0 w 914400"/>
              <a:gd name="connsiteY0" fmla="*/ 506776 h 506776"/>
              <a:gd name="connsiteX1" fmla="*/ 727113 w 914400"/>
              <a:gd name="connsiteY1" fmla="*/ 424150 h 506776"/>
              <a:gd name="connsiteX2" fmla="*/ 914400 w 914400"/>
              <a:gd name="connsiteY2" fmla="*/ 0 h 506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506776">
                <a:moveTo>
                  <a:pt x="0" y="506776"/>
                </a:moveTo>
                <a:lnTo>
                  <a:pt x="727113" y="424150"/>
                </a:lnTo>
                <a:lnTo>
                  <a:pt x="914400" y="0"/>
                </a:lnTo>
              </a:path>
            </a:pathLst>
          </a:custGeom>
          <a:ln w="19050"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8EC7C8AD-7998-4D96-B52D-AFC88A91EB01}"/>
              </a:ext>
            </a:extLst>
          </p:cNvPr>
          <p:cNvGrpSpPr/>
          <p:nvPr/>
        </p:nvGrpSpPr>
        <p:grpSpPr>
          <a:xfrm>
            <a:off x="6253826" y="5331685"/>
            <a:ext cx="1885668" cy="1252299"/>
            <a:chOff x="6253826" y="5331685"/>
            <a:chExt cx="1885668" cy="1252299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79ED3690-65B7-4C52-991B-11D660F7A082}"/>
                </a:ext>
              </a:extLst>
            </p:cNvPr>
            <p:cNvGrpSpPr/>
            <p:nvPr/>
          </p:nvGrpSpPr>
          <p:grpSpPr>
            <a:xfrm>
              <a:off x="6253826" y="5331685"/>
              <a:ext cx="1885668" cy="1252299"/>
              <a:chOff x="4981871" y="4567017"/>
              <a:chExt cx="1885668" cy="1252299"/>
            </a:xfrm>
          </p:grpSpPr>
          <p:sp>
            <p:nvSpPr>
              <p:cNvPr id="13" name="TextBox 11">
                <a:extLst>
                  <a:ext uri="{FF2B5EF4-FFF2-40B4-BE49-F238E27FC236}">
                    <a16:creationId xmlns:a16="http://schemas.microsoft.com/office/drawing/2014/main" id="{1AFF4056-CADB-4F46-BCA4-4AC8E7F0CE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12601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</a:rPr>
                  <a:t>113102</a:t>
                </a:r>
              </a:p>
            </p:txBody>
          </p:sp>
          <p:sp>
            <p:nvSpPr>
              <p:cNvPr id="14" name="TextBox 12">
                <a:extLst>
                  <a:ext uri="{FF2B5EF4-FFF2-40B4-BE49-F238E27FC236}">
                    <a16:creationId xmlns:a16="http://schemas.microsoft.com/office/drawing/2014/main" id="{1A0D7895-282F-47A0-9BB4-6CE6710BFE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3" y="4808036"/>
                <a:ext cx="1885666" cy="6677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Картхолдер</a:t>
                </a: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для пластиковых карт «</a:t>
                </a:r>
                <a:r>
                  <a:rPr lang="ru-RU" sz="12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Favor</a:t>
                </a: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DC6EDAD-60B4-4591-8EC4-F21ED2525C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1" y="5511539"/>
                <a:ext cx="1115359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279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</a:p>
            </p:txBody>
          </p:sp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88885164-0F8D-4538-B249-6F84C544CD7A}"/>
                </a:ext>
              </a:extLst>
            </p:cNvPr>
            <p:cNvGrpSpPr/>
            <p:nvPr/>
          </p:nvGrpSpPr>
          <p:grpSpPr>
            <a:xfrm>
              <a:off x="6964826" y="5449545"/>
              <a:ext cx="700919" cy="123159"/>
              <a:chOff x="6964826" y="5354955"/>
              <a:chExt cx="700919" cy="123159"/>
            </a:xfrm>
          </p:grpSpPr>
          <p:sp>
            <p:nvSpPr>
              <p:cNvPr id="30" name="Овал 29">
                <a:extLst>
                  <a:ext uri="{FF2B5EF4-FFF2-40B4-BE49-F238E27FC236}">
                    <a16:creationId xmlns:a16="http://schemas.microsoft.com/office/drawing/2014/main" id="{E68C30B5-8D1B-4835-95B9-46957C92834A}"/>
                  </a:ext>
                </a:extLst>
              </p:cNvPr>
              <p:cNvSpPr/>
              <p:nvPr/>
            </p:nvSpPr>
            <p:spPr>
              <a:xfrm>
                <a:off x="6964826" y="5358108"/>
                <a:ext cx="120006" cy="120006"/>
              </a:xfrm>
              <a:prstGeom prst="ellipse">
                <a:avLst/>
              </a:prstGeom>
              <a:solidFill>
                <a:srgbClr val="1D57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793D6254-BAE6-4AD4-A985-DC6EBC523D48}"/>
                  </a:ext>
                </a:extLst>
              </p:cNvPr>
              <p:cNvSpPr/>
              <p:nvPr/>
            </p:nvSpPr>
            <p:spPr>
              <a:xfrm>
                <a:off x="7158464" y="5358108"/>
                <a:ext cx="120006" cy="120006"/>
              </a:xfrm>
              <a:prstGeom prst="ellipse">
                <a:avLst/>
              </a:prstGeom>
              <a:solidFill>
                <a:srgbClr val="C7333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2" name="Овал 31">
                <a:extLst>
                  <a:ext uri="{FF2B5EF4-FFF2-40B4-BE49-F238E27FC236}">
                    <a16:creationId xmlns:a16="http://schemas.microsoft.com/office/drawing/2014/main" id="{833B715C-89E4-4636-816F-6FBA92945E63}"/>
                  </a:ext>
                </a:extLst>
              </p:cNvPr>
              <p:cNvSpPr/>
              <p:nvPr/>
            </p:nvSpPr>
            <p:spPr>
              <a:xfrm>
                <a:off x="7352102" y="5358108"/>
                <a:ext cx="120006" cy="120006"/>
              </a:xfrm>
              <a:prstGeom prst="ellipse">
                <a:avLst/>
              </a:prstGeom>
              <a:solidFill>
                <a:srgbClr val="6BA43B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3" name="Овал 32">
                <a:extLst>
                  <a:ext uri="{FF2B5EF4-FFF2-40B4-BE49-F238E27FC236}">
                    <a16:creationId xmlns:a16="http://schemas.microsoft.com/office/drawing/2014/main" id="{096A0FEF-7333-4745-8BD0-E697AF968209}"/>
                  </a:ext>
                </a:extLst>
              </p:cNvPr>
              <p:cNvSpPr/>
              <p:nvPr/>
            </p:nvSpPr>
            <p:spPr>
              <a:xfrm>
                <a:off x="7545739" y="5354955"/>
                <a:ext cx="120006" cy="120006"/>
              </a:xfrm>
              <a:prstGeom prst="ellipse">
                <a:avLst/>
              </a:prstGeom>
              <a:solidFill>
                <a:srgbClr val="262626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C9996283-6CAF-4B2E-A4C8-5F10FE93CD50}"/>
              </a:ext>
            </a:extLst>
          </p:cNvPr>
          <p:cNvGrpSpPr/>
          <p:nvPr/>
        </p:nvGrpSpPr>
        <p:grpSpPr>
          <a:xfrm>
            <a:off x="6782310" y="389753"/>
            <a:ext cx="2138730" cy="1276847"/>
            <a:chOff x="6253826" y="5331685"/>
            <a:chExt cx="2138730" cy="1276847"/>
          </a:xfrm>
        </p:grpSpPr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14B43EE0-4650-49D1-9D7A-F247736BA3B3}"/>
                </a:ext>
              </a:extLst>
            </p:cNvPr>
            <p:cNvGrpSpPr/>
            <p:nvPr/>
          </p:nvGrpSpPr>
          <p:grpSpPr>
            <a:xfrm>
              <a:off x="6253826" y="5331685"/>
              <a:ext cx="2138730" cy="1276847"/>
              <a:chOff x="4981871" y="4567017"/>
              <a:chExt cx="2138730" cy="1276847"/>
            </a:xfrm>
          </p:grpSpPr>
          <p:sp>
            <p:nvSpPr>
              <p:cNvPr id="47" name="TextBox 11">
                <a:extLst>
                  <a:ext uri="{FF2B5EF4-FFF2-40B4-BE49-F238E27FC236}">
                    <a16:creationId xmlns:a16="http://schemas.microsoft.com/office/drawing/2014/main" id="{067CADC0-DA8A-47AD-9232-44BFFAB4C8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12601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</a:rPr>
                  <a:t>113607</a:t>
                </a:r>
              </a:p>
            </p:txBody>
          </p:sp>
          <p:sp>
            <p:nvSpPr>
              <p:cNvPr id="48" name="TextBox 12">
                <a:extLst>
                  <a:ext uri="{FF2B5EF4-FFF2-40B4-BE49-F238E27FC236}">
                    <a16:creationId xmlns:a16="http://schemas.microsoft.com/office/drawing/2014/main" id="{39D780EC-59E4-4951-ADBA-1544432B5D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3" y="4808036"/>
                <a:ext cx="2138728" cy="6677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Обложка на магнитах для </a:t>
                </a:r>
                <a:r>
                  <a:rPr lang="ru-RU" sz="12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автодокументов</a:t>
                </a: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и паспорта «</a:t>
                </a:r>
                <a:r>
                  <a:rPr lang="ru-RU" sz="12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Favor</a:t>
                </a: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7A4065C-10F1-44AE-BD87-2EBD00471A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1" y="5536087"/>
                <a:ext cx="1115359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549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</a:p>
            </p:txBody>
          </p:sp>
        </p:grp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AC6F3D82-0CF6-41F6-97E7-149EE45CC84F}"/>
                </a:ext>
              </a:extLst>
            </p:cNvPr>
            <p:cNvGrpSpPr/>
            <p:nvPr/>
          </p:nvGrpSpPr>
          <p:grpSpPr>
            <a:xfrm>
              <a:off x="6964826" y="5449545"/>
              <a:ext cx="700919" cy="123159"/>
              <a:chOff x="6964826" y="5354955"/>
              <a:chExt cx="700919" cy="123159"/>
            </a:xfrm>
          </p:grpSpPr>
          <p:sp>
            <p:nvSpPr>
              <p:cNvPr id="43" name="Овал 42">
                <a:extLst>
                  <a:ext uri="{FF2B5EF4-FFF2-40B4-BE49-F238E27FC236}">
                    <a16:creationId xmlns:a16="http://schemas.microsoft.com/office/drawing/2014/main" id="{4A49C36B-363B-40B9-B54F-292832628764}"/>
                  </a:ext>
                </a:extLst>
              </p:cNvPr>
              <p:cNvSpPr/>
              <p:nvPr/>
            </p:nvSpPr>
            <p:spPr>
              <a:xfrm>
                <a:off x="6964826" y="5358108"/>
                <a:ext cx="120006" cy="120006"/>
              </a:xfrm>
              <a:prstGeom prst="ellipse">
                <a:avLst/>
              </a:prstGeom>
              <a:solidFill>
                <a:srgbClr val="2B2B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Овал 43">
                <a:extLst>
                  <a:ext uri="{FF2B5EF4-FFF2-40B4-BE49-F238E27FC236}">
                    <a16:creationId xmlns:a16="http://schemas.microsoft.com/office/drawing/2014/main" id="{D00F355D-6783-4B25-B200-C0125121DB94}"/>
                  </a:ext>
                </a:extLst>
              </p:cNvPr>
              <p:cNvSpPr/>
              <p:nvPr/>
            </p:nvSpPr>
            <p:spPr>
              <a:xfrm>
                <a:off x="7158464" y="5358108"/>
                <a:ext cx="120006" cy="120006"/>
              </a:xfrm>
              <a:prstGeom prst="ellipse">
                <a:avLst/>
              </a:prstGeom>
              <a:solidFill>
                <a:srgbClr val="20587B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5" name="Овал 44">
                <a:extLst>
                  <a:ext uri="{FF2B5EF4-FFF2-40B4-BE49-F238E27FC236}">
                    <a16:creationId xmlns:a16="http://schemas.microsoft.com/office/drawing/2014/main" id="{C282A98E-443D-4D46-8FAD-57450B5948D6}"/>
                  </a:ext>
                </a:extLst>
              </p:cNvPr>
              <p:cNvSpPr/>
              <p:nvPr/>
            </p:nvSpPr>
            <p:spPr>
              <a:xfrm>
                <a:off x="7352102" y="5358108"/>
                <a:ext cx="120006" cy="120006"/>
              </a:xfrm>
              <a:prstGeom prst="ellipse">
                <a:avLst/>
              </a:prstGeom>
              <a:solidFill>
                <a:srgbClr val="C63834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6" name="Овал 45">
                <a:extLst>
                  <a:ext uri="{FF2B5EF4-FFF2-40B4-BE49-F238E27FC236}">
                    <a16:creationId xmlns:a16="http://schemas.microsoft.com/office/drawing/2014/main" id="{56CA593D-E534-4E81-B3C7-17372B33E317}"/>
                  </a:ext>
                </a:extLst>
              </p:cNvPr>
              <p:cNvSpPr/>
              <p:nvPr/>
            </p:nvSpPr>
            <p:spPr>
              <a:xfrm>
                <a:off x="7545739" y="5354955"/>
                <a:ext cx="120006" cy="120006"/>
              </a:xfrm>
              <a:prstGeom prst="ellipse">
                <a:avLst/>
              </a:prstGeom>
              <a:solidFill>
                <a:srgbClr val="6EA33B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39" name="Полилиния: фигура 38">
            <a:extLst>
              <a:ext uri="{FF2B5EF4-FFF2-40B4-BE49-F238E27FC236}">
                <a16:creationId xmlns:a16="http://schemas.microsoft.com/office/drawing/2014/main" id="{594ED225-915B-496B-85C0-B47175F5BFDD}"/>
              </a:ext>
            </a:extLst>
          </p:cNvPr>
          <p:cNvSpPr/>
          <p:nvPr/>
        </p:nvSpPr>
        <p:spPr>
          <a:xfrm>
            <a:off x="6022682" y="786674"/>
            <a:ext cx="662787" cy="355941"/>
          </a:xfrm>
          <a:custGeom>
            <a:avLst/>
            <a:gdLst>
              <a:gd name="connsiteX0" fmla="*/ 662787 w 662787"/>
              <a:gd name="connsiteY0" fmla="*/ 0 h 355941"/>
              <a:gd name="connsiteX1" fmla="*/ 276161 w 662787"/>
              <a:gd name="connsiteY1" fmla="*/ 0 h 355941"/>
              <a:gd name="connsiteX2" fmla="*/ 0 w 662787"/>
              <a:gd name="connsiteY2" fmla="*/ 355941 h 355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2787" h="355941">
                <a:moveTo>
                  <a:pt x="662787" y="0"/>
                </a:moveTo>
                <a:lnTo>
                  <a:pt x="276161" y="0"/>
                </a:lnTo>
                <a:lnTo>
                  <a:pt x="0" y="355941"/>
                </a:lnTo>
              </a:path>
            </a:pathLst>
          </a:custGeom>
          <a:ln w="19050"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BAEA7D-E25B-4808-9507-7F284A1692AA}"/>
              </a:ext>
            </a:extLst>
          </p:cNvPr>
          <p:cNvSpPr txBox="1"/>
          <p:nvPr/>
        </p:nvSpPr>
        <p:spPr>
          <a:xfrm>
            <a:off x="232209" y="6467359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</p:spTree>
    <p:extLst>
      <p:ext uri="{BB962C8B-B14F-4D97-AF65-F5344CB8AC3E}">
        <p14:creationId xmlns:p14="http://schemas.microsoft.com/office/powerpoint/2010/main" val="24588983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946E579-2EDA-446F-A921-5B58EBFF7C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AEEFC72-E712-4968-86DA-5C8854F9B9C9}"/>
              </a:ext>
            </a:extLst>
          </p:cNvPr>
          <p:cNvGrpSpPr/>
          <p:nvPr/>
        </p:nvGrpSpPr>
        <p:grpSpPr>
          <a:xfrm>
            <a:off x="1081059" y="3595163"/>
            <a:ext cx="2443647" cy="1197811"/>
            <a:chOff x="4981871" y="4567017"/>
            <a:chExt cx="2443647" cy="119781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8E8F827-F00C-4E9A-AED3-708C4208E8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1079222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</a:rPr>
                <a:t>115360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EAB1A73-FDC6-4C8A-9B5A-C38E75B922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2" y="4808036"/>
              <a:ext cx="2443646" cy="667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Вечный карандаш </a:t>
              </a:r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«</a:t>
              </a:r>
              <a:r>
                <a:rPr lang="ru-RU" sz="1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Nature</a:t>
              </a:r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из бамбука </a:t>
              </a:r>
              <a:b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белым ластиком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6F52341-C68F-4431-B49D-03E3C1005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2" y="5457051"/>
              <a:ext cx="1079222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139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32D1F7C-ECB6-4AB5-8547-5B487CFA487B}"/>
              </a:ext>
            </a:extLst>
          </p:cNvPr>
          <p:cNvGrpSpPr/>
          <p:nvPr/>
        </p:nvGrpSpPr>
        <p:grpSpPr>
          <a:xfrm>
            <a:off x="7018751" y="5893461"/>
            <a:ext cx="2062759" cy="472861"/>
            <a:chOff x="50208" y="6170752"/>
            <a:chExt cx="2062759" cy="472861"/>
          </a:xfrm>
        </p:grpSpPr>
        <p:sp>
          <p:nvSpPr>
            <p:cNvPr id="12" name="Прямоугольник: скругленные углы 69">
              <a:extLst>
                <a:ext uri="{FF2B5EF4-FFF2-40B4-BE49-F238E27FC236}">
                  <a16:creationId xmlns:a16="http://schemas.microsoft.com/office/drawing/2014/main" id="{E70BDE44-B1CB-4147-8EE4-D9CB171EC31D}"/>
                </a:ext>
              </a:extLst>
            </p:cNvPr>
            <p:cNvSpPr/>
            <p:nvPr/>
          </p:nvSpPr>
          <p:spPr>
            <a:xfrm>
              <a:off x="479301" y="6170752"/>
              <a:ext cx="1633666" cy="472861"/>
            </a:xfrm>
            <a:prstGeom prst="roundRect">
              <a:avLst>
                <a:gd name="adj" fmla="val 1399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1400"/>
                </a:lnSpc>
              </a:pPr>
              <a:r>
                <a:rPr 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приход </a:t>
              </a: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  <a:p>
              <a:pPr>
                <a:lnSpc>
                  <a:spcPts val="1400"/>
                </a:lnSpc>
              </a:pPr>
              <a:r>
                <a:rPr 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середина ноября</a:t>
              </a: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DF15B607-BB12-4790-9654-4EBD662C8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208" y="6256376"/>
              <a:ext cx="445225" cy="311658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EE1F76D5-B0C1-4FA2-8836-BEA3AB574416}"/>
              </a:ext>
            </a:extLst>
          </p:cNvPr>
          <p:cNvGrpSpPr/>
          <p:nvPr/>
        </p:nvGrpSpPr>
        <p:grpSpPr>
          <a:xfrm>
            <a:off x="6779042" y="3283155"/>
            <a:ext cx="2443647" cy="1197811"/>
            <a:chOff x="338049" y="363563"/>
            <a:chExt cx="2443647" cy="1197811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E51D0652-BA42-4CEA-9D89-238D52F6ACA7}"/>
                </a:ext>
              </a:extLst>
            </p:cNvPr>
            <p:cNvGrpSpPr/>
            <p:nvPr/>
          </p:nvGrpSpPr>
          <p:grpSpPr>
            <a:xfrm>
              <a:off x="338049" y="363563"/>
              <a:ext cx="2443647" cy="1197811"/>
              <a:chOff x="4981871" y="4567017"/>
              <a:chExt cx="2443647" cy="1197811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10AC8D6-8A27-4E55-BF41-284BF8CB1F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931697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</a:rPr>
                  <a:t>11535.00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B9FB3EE-E728-4286-A918-EF67E9AF74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2" y="4808036"/>
                <a:ext cx="2443646" cy="6677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Вечный карандаш «</a:t>
                </a:r>
                <a:r>
                  <a:rPr lang="ru-RU" sz="12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Eternal</a:t>
                </a: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 со стилусом </a:t>
                </a:r>
                <a:b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и ластиком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98116A0-F5C3-46C7-AFA1-BF11F20E95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457051"/>
                <a:ext cx="1079222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199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</a:p>
            </p:txBody>
          </p:sp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B240DA13-ED8C-4C16-AFBC-722F94021A9A}"/>
                </a:ext>
              </a:extLst>
            </p:cNvPr>
            <p:cNvSpPr/>
            <p:nvPr/>
          </p:nvSpPr>
          <p:spPr>
            <a:xfrm>
              <a:off x="1196457" y="466427"/>
              <a:ext cx="120006" cy="120006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E55C0E27-BB32-45C7-B2EC-6D3F524DBC52}"/>
                </a:ext>
              </a:extLst>
            </p:cNvPr>
            <p:cNvSpPr/>
            <p:nvPr/>
          </p:nvSpPr>
          <p:spPr>
            <a:xfrm>
              <a:off x="1382994" y="466427"/>
              <a:ext cx="120006" cy="12000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E9D0B4B-DB8C-4961-8C43-447F86257471}"/>
              </a:ext>
            </a:extLst>
          </p:cNvPr>
          <p:cNvSpPr txBox="1"/>
          <p:nvPr/>
        </p:nvSpPr>
        <p:spPr>
          <a:xfrm>
            <a:off x="6779042" y="4717355"/>
            <a:ext cx="18571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Стильный металлический корпус</a:t>
            </a: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16B830C6-5660-44AD-949A-D1D8C18BA524}"/>
              </a:ext>
            </a:extLst>
          </p:cNvPr>
          <p:cNvGrpSpPr/>
          <p:nvPr/>
        </p:nvGrpSpPr>
        <p:grpSpPr>
          <a:xfrm>
            <a:off x="6244748" y="649328"/>
            <a:ext cx="2141682" cy="2186692"/>
            <a:chOff x="6049465" y="3492995"/>
            <a:chExt cx="1798141" cy="1835931"/>
          </a:xfrm>
        </p:grpSpPr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BB21BC83-5950-4F49-8115-2651FDDE69AA}"/>
                </a:ext>
              </a:extLst>
            </p:cNvPr>
            <p:cNvSpPr/>
            <p:nvPr/>
          </p:nvSpPr>
          <p:spPr>
            <a:xfrm>
              <a:off x="6049465" y="3492995"/>
              <a:ext cx="1798141" cy="1798141"/>
            </a:xfrm>
            <a:prstGeom prst="ellipse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6F7C6551-2017-4EDC-A89C-4114DA54C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43938">
              <a:off x="6724831" y="3539748"/>
              <a:ext cx="447407" cy="1789178"/>
            </a:xfrm>
            <a:prstGeom prst="rect">
              <a:avLst/>
            </a:prstGeom>
          </p:spPr>
        </p:pic>
      </p:grp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21CB1B8-65AA-4F60-9F45-6AFF78D4E9FA}"/>
              </a:ext>
            </a:extLst>
          </p:cNvPr>
          <p:cNvSpPr/>
          <p:nvPr/>
        </p:nvSpPr>
        <p:spPr>
          <a:xfrm>
            <a:off x="0" y="5180622"/>
            <a:ext cx="2669782" cy="698052"/>
          </a:xfrm>
          <a:prstGeom prst="rect">
            <a:avLst/>
          </a:prstGeom>
          <a:solidFill>
            <a:srgbClr val="969CC0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FCC482-2C93-40D0-BCEE-FDBC8DE79FE1}"/>
              </a:ext>
            </a:extLst>
          </p:cNvPr>
          <p:cNvSpPr txBox="1"/>
          <p:nvPr/>
        </p:nvSpPr>
        <p:spPr>
          <a:xfrm>
            <a:off x="241817" y="5237260"/>
            <a:ext cx="23612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Ничего не вечно, 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а наш карандаш вечный!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6AF065-E2F8-4C0B-87CA-78255A9E51C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9406" y="6003155"/>
            <a:ext cx="1753353" cy="84821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74D7BA0-E00B-4CF6-B8E7-70600CA4B5AA}"/>
              </a:ext>
            </a:extLst>
          </p:cNvPr>
          <p:cNvSpPr txBox="1"/>
          <p:nvPr/>
        </p:nvSpPr>
        <p:spPr>
          <a:xfrm>
            <a:off x="6635703" y="6474660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</p:spTree>
    <p:extLst>
      <p:ext uri="{BB962C8B-B14F-4D97-AF65-F5344CB8AC3E}">
        <p14:creationId xmlns:p14="http://schemas.microsoft.com/office/powerpoint/2010/main" val="22043510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DA7A5D9-2911-44D2-A0B3-87B0041B604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9E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F9D32A-71A0-43E7-8271-FE92FC976B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58864" y="1788241"/>
            <a:ext cx="4391698" cy="43916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B3D222-4BE8-45EA-97CA-A8FD8D3A8A8E}"/>
              </a:ext>
            </a:extLst>
          </p:cNvPr>
          <p:cNvSpPr txBox="1"/>
          <p:nvPr/>
        </p:nvSpPr>
        <p:spPr>
          <a:xfrm>
            <a:off x="1688287" y="375672"/>
            <a:ext cx="57674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3E8E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Давайте жить </a:t>
            </a:r>
            <a:r>
              <a:rPr lang="ru-RU" sz="3200" b="1" dirty="0" err="1">
                <a:solidFill>
                  <a:srgbClr val="3E8E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ЭКОлогично</a:t>
            </a:r>
            <a:r>
              <a:rPr lang="ru-RU" sz="3200" b="1" dirty="0">
                <a:solidFill>
                  <a:srgbClr val="3E8E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6E58D2-25B0-417B-84A0-176DADF874A2}"/>
              </a:ext>
            </a:extLst>
          </p:cNvPr>
          <p:cNvSpPr txBox="1"/>
          <p:nvPr/>
        </p:nvSpPr>
        <p:spPr>
          <a:xfrm>
            <a:off x="352631" y="3280499"/>
            <a:ext cx="245687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3E8E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Пластиковый</a:t>
            </a:r>
          </a:p>
          <a:p>
            <a:pPr algn="ctr"/>
            <a:r>
              <a:rPr lang="ru-RU" sz="2200" dirty="0">
                <a:solidFill>
                  <a:srgbClr val="3E8E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пакет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EE8288-CF48-4084-9A34-CC69CC7615B2}"/>
              </a:ext>
            </a:extLst>
          </p:cNvPr>
          <p:cNvSpPr txBox="1"/>
          <p:nvPr/>
        </p:nvSpPr>
        <p:spPr>
          <a:xfrm>
            <a:off x="5740058" y="3049666"/>
            <a:ext cx="326043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3E8E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Период разложения </a:t>
            </a:r>
          </a:p>
          <a:p>
            <a:pPr algn="ctr"/>
            <a:r>
              <a:rPr lang="ru-RU" sz="2200" dirty="0">
                <a:solidFill>
                  <a:srgbClr val="3E8E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</a:t>
            </a:r>
            <a:r>
              <a:rPr lang="ru-RU" sz="2200" b="1" dirty="0">
                <a:solidFill>
                  <a:srgbClr val="3E8E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5200" b="1" dirty="0">
                <a:solidFill>
                  <a:srgbClr val="3E8EC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 лет</a:t>
            </a:r>
          </a:p>
        </p:txBody>
      </p:sp>
    </p:spTree>
    <p:extLst>
      <p:ext uri="{BB962C8B-B14F-4D97-AF65-F5344CB8AC3E}">
        <p14:creationId xmlns:p14="http://schemas.microsoft.com/office/powerpoint/2010/main" val="1138420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068D2DC-FC3C-43A0-8E37-F22A8B9D0E56}"/>
              </a:ext>
            </a:extLst>
          </p:cNvPr>
          <p:cNvSpPr/>
          <p:nvPr/>
        </p:nvSpPr>
        <p:spPr>
          <a:xfrm>
            <a:off x="0" y="0"/>
            <a:ext cx="9279731" cy="6858000"/>
          </a:xfrm>
          <a:prstGeom prst="rect">
            <a:avLst/>
          </a:prstGeom>
          <a:solidFill>
            <a:srgbClr val="ACCE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F613B0-315F-47D0-B82C-0C314269ACA3}"/>
              </a:ext>
            </a:extLst>
          </p:cNvPr>
          <p:cNvSpPr txBox="1"/>
          <p:nvPr/>
        </p:nvSpPr>
        <p:spPr>
          <a:xfrm>
            <a:off x="812511" y="3247843"/>
            <a:ext cx="76547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Новый уровень комфорта</a:t>
            </a:r>
          </a:p>
          <a:p>
            <a:pPr algn="ctr"/>
            <a:r>
              <a:rPr lang="ru-RU" sz="3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 всех сферах жизни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A4B3D7D-DC3C-4264-BC85-D589D7102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0046" y="1406359"/>
            <a:ext cx="1939635" cy="82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500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1E043A-A569-4E56-A219-E2CD18333A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450" y="1375287"/>
            <a:ext cx="3259293" cy="50309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42E1C5-E168-4B07-8585-9187801DE6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9962" y="0"/>
            <a:ext cx="46240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A03EFC-7312-42B4-B831-563A098B5E61}"/>
              </a:ext>
            </a:extLst>
          </p:cNvPr>
          <p:cNvSpPr txBox="1"/>
          <p:nvPr/>
        </p:nvSpPr>
        <p:spPr>
          <a:xfrm>
            <a:off x="398743" y="5896200"/>
            <a:ext cx="1834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Моющаяся бумага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Парусиновые ручки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79A5D2E-CF4D-4AA7-8485-0CF24209877C}"/>
              </a:ext>
            </a:extLst>
          </p:cNvPr>
          <p:cNvGrpSpPr/>
          <p:nvPr/>
        </p:nvGrpSpPr>
        <p:grpSpPr>
          <a:xfrm>
            <a:off x="298492" y="363563"/>
            <a:ext cx="2845416" cy="1066863"/>
            <a:chOff x="338049" y="363563"/>
            <a:chExt cx="2845416" cy="1066863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A0D1A065-BCCA-45B1-828D-5C9B36D5CC51}"/>
                </a:ext>
              </a:extLst>
            </p:cNvPr>
            <p:cNvGrpSpPr/>
            <p:nvPr/>
          </p:nvGrpSpPr>
          <p:grpSpPr>
            <a:xfrm>
              <a:off x="338049" y="363563"/>
              <a:ext cx="2845416" cy="1066863"/>
              <a:chOff x="4981871" y="4567017"/>
              <a:chExt cx="2845416" cy="1066863"/>
            </a:xfrm>
          </p:grpSpPr>
          <p:sp>
            <p:nvSpPr>
              <p:cNvPr id="13" name="TextBox 11">
                <a:extLst>
                  <a:ext uri="{FF2B5EF4-FFF2-40B4-BE49-F238E27FC236}">
                    <a16:creationId xmlns:a16="http://schemas.microsoft.com/office/drawing/2014/main" id="{B7749794-F1CC-484D-A396-E17D46AA33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931697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</a:rPr>
                  <a:t>937517</a:t>
                </a:r>
              </a:p>
            </p:txBody>
          </p:sp>
          <p:sp>
            <p:nvSpPr>
              <p:cNvPr id="14" name="TextBox 12">
                <a:extLst>
                  <a:ext uri="{FF2B5EF4-FFF2-40B4-BE49-F238E27FC236}">
                    <a16:creationId xmlns:a16="http://schemas.microsoft.com/office/drawing/2014/main" id="{FB6BE146-7F5E-4097-810C-8910F6B141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2" y="4808036"/>
                <a:ext cx="2845415" cy="470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Сумка-</a:t>
                </a:r>
                <a:r>
                  <a:rPr lang="ru-RU" sz="12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шопер</a:t>
                </a: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«</a:t>
                </a:r>
                <a:r>
                  <a:rPr lang="ru-RU" sz="12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Papyrus</a:t>
                </a: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 </a:t>
                </a:r>
                <a:b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из моющейся крафт-бумаги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AB4DF8E-D9DE-4CC8-ADD3-D42277F533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326103"/>
                <a:ext cx="1243744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548</a:t>
                </a:r>
                <a:r>
                  <a:rPr lang="ru-RU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 </a:t>
                </a:r>
                <a:r>
                  <a:rPr lang="en-US" sz="1400" i="0" baseline="3000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65</a:t>
                </a:r>
                <a:r>
                  <a:rPr lang="ru-RU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</a:p>
            </p:txBody>
          </p:sp>
        </p:grp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83CDB879-CE27-4071-812D-B9805C123A6E}"/>
                </a:ext>
              </a:extLst>
            </p:cNvPr>
            <p:cNvGrpSpPr/>
            <p:nvPr/>
          </p:nvGrpSpPr>
          <p:grpSpPr>
            <a:xfrm>
              <a:off x="1109503" y="474609"/>
              <a:ext cx="524840" cy="120006"/>
              <a:chOff x="3639294" y="1663583"/>
              <a:chExt cx="524840" cy="120006"/>
            </a:xfrm>
          </p:grpSpPr>
          <p:sp>
            <p:nvSpPr>
              <p:cNvPr id="8" name="Овал 7">
                <a:extLst>
                  <a:ext uri="{FF2B5EF4-FFF2-40B4-BE49-F238E27FC236}">
                    <a16:creationId xmlns:a16="http://schemas.microsoft.com/office/drawing/2014/main" id="{D1DF7350-544A-4858-BDC5-8E4188F34C82}"/>
                  </a:ext>
                </a:extLst>
              </p:cNvPr>
              <p:cNvSpPr/>
              <p:nvPr/>
            </p:nvSpPr>
            <p:spPr>
              <a:xfrm>
                <a:off x="3639294" y="1663583"/>
                <a:ext cx="120006" cy="120006"/>
              </a:xfrm>
              <a:prstGeom prst="ellipse">
                <a:avLst/>
              </a:prstGeom>
              <a:solidFill>
                <a:srgbClr val="C7241F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9" name="Овал 8">
                <a:extLst>
                  <a:ext uri="{FF2B5EF4-FFF2-40B4-BE49-F238E27FC236}">
                    <a16:creationId xmlns:a16="http://schemas.microsoft.com/office/drawing/2014/main" id="{610FD0C6-0FC5-4035-BA9E-F6648EA028C5}"/>
                  </a:ext>
                </a:extLst>
              </p:cNvPr>
              <p:cNvSpPr/>
              <p:nvPr/>
            </p:nvSpPr>
            <p:spPr>
              <a:xfrm>
                <a:off x="3841711" y="1663583"/>
                <a:ext cx="120006" cy="120006"/>
              </a:xfrm>
              <a:prstGeom prst="ellipse">
                <a:avLst/>
              </a:prstGeom>
              <a:solidFill>
                <a:srgbClr val="A0855E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BEBE4096-2EB2-4B1D-8B31-BB9AEE0B8BF7}"/>
                  </a:ext>
                </a:extLst>
              </p:cNvPr>
              <p:cNvSpPr/>
              <p:nvPr/>
            </p:nvSpPr>
            <p:spPr>
              <a:xfrm>
                <a:off x="4044128" y="1663583"/>
                <a:ext cx="120006" cy="120006"/>
              </a:xfrm>
              <a:prstGeom prst="ellipse">
                <a:avLst/>
              </a:prstGeom>
              <a:solidFill>
                <a:srgbClr val="01030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3135ADD-6784-432D-993E-A3E5B0BF3D0D}"/>
              </a:ext>
            </a:extLst>
          </p:cNvPr>
          <p:cNvSpPr txBox="1"/>
          <p:nvPr/>
        </p:nvSpPr>
        <p:spPr>
          <a:xfrm>
            <a:off x="4891408" y="5852243"/>
            <a:ext cx="346824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Универсальный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Водонепроницаемый, </a:t>
            </a:r>
            <a:b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 не для полного </a:t>
            </a:r>
            <a:b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погружения в воду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Экологично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2814A45-E958-4EBD-B7D6-B352993F29CC}"/>
              </a:ext>
            </a:extLst>
          </p:cNvPr>
          <p:cNvGrpSpPr/>
          <p:nvPr/>
        </p:nvGrpSpPr>
        <p:grpSpPr>
          <a:xfrm>
            <a:off x="4683683" y="236316"/>
            <a:ext cx="2441318" cy="1244151"/>
            <a:chOff x="338049" y="363563"/>
            <a:chExt cx="2441318" cy="1244151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60C90CB9-48AF-441E-8179-143F4AEC8C60}"/>
                </a:ext>
              </a:extLst>
            </p:cNvPr>
            <p:cNvGrpSpPr/>
            <p:nvPr/>
          </p:nvGrpSpPr>
          <p:grpSpPr>
            <a:xfrm>
              <a:off x="338049" y="363563"/>
              <a:ext cx="2441318" cy="1244151"/>
              <a:chOff x="4981871" y="4567017"/>
              <a:chExt cx="2441318" cy="1244151"/>
            </a:xfrm>
          </p:grpSpPr>
          <p:sp>
            <p:nvSpPr>
              <p:cNvPr id="25" name="TextBox 11">
                <a:extLst>
                  <a:ext uri="{FF2B5EF4-FFF2-40B4-BE49-F238E27FC236}">
                    <a16:creationId xmlns:a16="http://schemas.microsoft.com/office/drawing/2014/main" id="{7C0D560A-7EC9-47B9-B885-D212C7E499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778251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solidFill>
                      <a:schemeClr val="bg1">
                        <a:lumMod val="95000"/>
                      </a:schemeClr>
                    </a:solidFill>
                    <a:latin typeface="Verdana" panose="020B0604030504040204" pitchFamily="34" charset="0"/>
                  </a:rPr>
                  <a:t>937419</a:t>
                </a:r>
              </a:p>
            </p:txBody>
          </p:sp>
          <p:sp>
            <p:nvSpPr>
              <p:cNvPr id="26" name="TextBox 12">
                <a:extLst>
                  <a:ext uri="{FF2B5EF4-FFF2-40B4-BE49-F238E27FC236}">
                    <a16:creationId xmlns:a16="http://schemas.microsoft.com/office/drawing/2014/main" id="{DE771F3B-8280-48F9-9523-561119347F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2" y="4808036"/>
                <a:ext cx="2441317" cy="6677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solidFill>
                      <a:schemeClr val="bg1">
                        <a:lumMod val="9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Водонепроницаемый органайзер </a:t>
                </a:r>
                <a:br>
                  <a:rPr lang="ru-RU" sz="1200" b="1" dirty="0">
                    <a:solidFill>
                      <a:schemeClr val="bg1">
                        <a:lumMod val="9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200" b="1" dirty="0">
                    <a:solidFill>
                      <a:schemeClr val="bg1">
                        <a:lumMod val="9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из </a:t>
                </a:r>
                <a:r>
                  <a:rPr lang="ru-RU" sz="1200" b="1" dirty="0" err="1">
                    <a:solidFill>
                      <a:schemeClr val="bg1">
                        <a:lumMod val="9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крафтовой</a:t>
                </a:r>
                <a:r>
                  <a:rPr lang="ru-RU" sz="1200" b="1" dirty="0">
                    <a:solidFill>
                      <a:schemeClr val="bg1">
                        <a:lumMod val="9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бумаги, S 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BEE6AB-B521-47BF-B4E3-49BF30AC46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503391"/>
                <a:ext cx="1243744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249</a:t>
                </a:r>
                <a:r>
                  <a:rPr lang="ru-RU" sz="1400" i="0" baseline="3000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 21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</a:p>
            </p:txBody>
          </p:sp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377F2197-B7E1-43E0-AF6C-4D4C6161C5DA}"/>
                </a:ext>
              </a:extLst>
            </p:cNvPr>
            <p:cNvGrpSpPr/>
            <p:nvPr/>
          </p:nvGrpSpPr>
          <p:grpSpPr>
            <a:xfrm>
              <a:off x="1124371" y="474609"/>
              <a:ext cx="524840" cy="120006"/>
              <a:chOff x="3654162" y="1663583"/>
              <a:chExt cx="524840" cy="120006"/>
            </a:xfrm>
          </p:grpSpPr>
          <p:sp>
            <p:nvSpPr>
              <p:cNvPr id="22" name="Овал 21">
                <a:extLst>
                  <a:ext uri="{FF2B5EF4-FFF2-40B4-BE49-F238E27FC236}">
                    <a16:creationId xmlns:a16="http://schemas.microsoft.com/office/drawing/2014/main" id="{74C623E8-04CA-429C-A863-52DFB54CB5CD}"/>
                  </a:ext>
                </a:extLst>
              </p:cNvPr>
              <p:cNvSpPr/>
              <p:nvPr/>
            </p:nvSpPr>
            <p:spPr>
              <a:xfrm>
                <a:off x="3654162" y="1663583"/>
                <a:ext cx="120006" cy="120006"/>
              </a:xfrm>
              <a:prstGeom prst="ellipse">
                <a:avLst/>
              </a:prstGeom>
              <a:solidFill>
                <a:srgbClr val="C7241F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172C2F0D-3E7F-4A43-BE39-C3B948DDF9F1}"/>
                  </a:ext>
                </a:extLst>
              </p:cNvPr>
              <p:cNvSpPr/>
              <p:nvPr/>
            </p:nvSpPr>
            <p:spPr>
              <a:xfrm>
                <a:off x="3856579" y="1663583"/>
                <a:ext cx="120006" cy="120006"/>
              </a:xfrm>
              <a:prstGeom prst="ellipse">
                <a:avLst/>
              </a:prstGeom>
              <a:solidFill>
                <a:srgbClr val="A0855E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4" name="Овал 23">
                <a:extLst>
                  <a:ext uri="{FF2B5EF4-FFF2-40B4-BE49-F238E27FC236}">
                    <a16:creationId xmlns:a16="http://schemas.microsoft.com/office/drawing/2014/main" id="{C3859AC6-DDD2-490B-A424-0BBA6B1F0F72}"/>
                  </a:ext>
                </a:extLst>
              </p:cNvPr>
              <p:cNvSpPr/>
              <p:nvPr/>
            </p:nvSpPr>
            <p:spPr>
              <a:xfrm>
                <a:off x="4058996" y="1663583"/>
                <a:ext cx="120006" cy="120006"/>
              </a:xfrm>
              <a:prstGeom prst="ellipse">
                <a:avLst/>
              </a:prstGeom>
              <a:solidFill>
                <a:srgbClr val="01030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D395E9A-0195-4384-8DFE-8D4D29A006EC}"/>
              </a:ext>
            </a:extLst>
          </p:cNvPr>
          <p:cNvSpPr/>
          <p:nvPr/>
        </p:nvSpPr>
        <p:spPr>
          <a:xfrm>
            <a:off x="7125001" y="236316"/>
            <a:ext cx="2027070" cy="1194110"/>
          </a:xfrm>
          <a:prstGeom prst="rect">
            <a:avLst/>
          </a:prstGeom>
          <a:solidFill>
            <a:srgbClr val="EAD8E4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AD8E4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902A19-E2B5-4E8C-B980-47337D83BE7E}"/>
              </a:ext>
            </a:extLst>
          </p:cNvPr>
          <p:cNvSpPr txBox="1"/>
          <p:nvPr/>
        </p:nvSpPr>
        <p:spPr>
          <a:xfrm>
            <a:off x="7141417" y="279373"/>
            <a:ext cx="19861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Провели эксперимент </a:t>
            </a:r>
            <a:b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чайными пакетиками: каждый день оставляли мокрый чайный пакет, </a:t>
            </a:r>
            <a:b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 на органайзере и следа не осталось.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1505DC-4392-46DC-8C3B-538267DF4EB4}"/>
              </a:ext>
            </a:extLst>
          </p:cNvPr>
          <p:cNvSpPr txBox="1"/>
          <p:nvPr/>
        </p:nvSpPr>
        <p:spPr>
          <a:xfrm>
            <a:off x="357097" y="6467359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</p:spTree>
    <p:extLst>
      <p:ext uri="{BB962C8B-B14F-4D97-AF65-F5344CB8AC3E}">
        <p14:creationId xmlns:p14="http://schemas.microsoft.com/office/powerpoint/2010/main" val="31717496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3F0ECD-4C89-44C6-915E-7BF5D9D710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2E4F99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17BCD4-03F3-4C50-AA60-190A2FD3518F}"/>
              </a:ext>
            </a:extLst>
          </p:cNvPr>
          <p:cNvSpPr txBox="1"/>
          <p:nvPr/>
        </p:nvSpPr>
        <p:spPr>
          <a:xfrm>
            <a:off x="191181" y="2571345"/>
            <a:ext cx="18344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Материал из переработанных бутылок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B80438B-BDAF-4DB6-A4BC-32DDB6B0D813}"/>
              </a:ext>
            </a:extLst>
          </p:cNvPr>
          <p:cNvGrpSpPr/>
          <p:nvPr/>
        </p:nvGrpSpPr>
        <p:grpSpPr>
          <a:xfrm>
            <a:off x="338049" y="674527"/>
            <a:ext cx="2045194" cy="1086406"/>
            <a:chOff x="338049" y="363563"/>
            <a:chExt cx="2045194" cy="1086406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6E8E3CF8-0996-4BC7-BA43-45EF32636D84}"/>
                </a:ext>
              </a:extLst>
            </p:cNvPr>
            <p:cNvGrpSpPr/>
            <p:nvPr/>
          </p:nvGrpSpPr>
          <p:grpSpPr>
            <a:xfrm>
              <a:off x="338049" y="363563"/>
              <a:ext cx="2045194" cy="1086406"/>
              <a:chOff x="4981871" y="4567017"/>
              <a:chExt cx="2045194" cy="1086406"/>
            </a:xfrm>
          </p:grpSpPr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39154E26-10D8-49C3-BC04-73D647DC14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931697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</a:rPr>
                  <a:t>590207</a:t>
                </a:r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1E20BF9D-5D16-4A31-BE1E-92CB03A3B3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2" y="4808036"/>
                <a:ext cx="2045193" cy="470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Сумка-</a:t>
                </a:r>
                <a:r>
                  <a:rPr lang="ru-RU" sz="12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шопер</a:t>
                </a:r>
                <a:endPara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двухцветная </a:t>
                </a:r>
                <a:r>
                  <a:rPr lang="ru-RU" sz="12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Reviver</a:t>
                </a:r>
                <a:endPara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C04166-F603-4153-8103-6E13FEAE12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345646"/>
                <a:ext cx="1082834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150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</a:p>
            </p:txBody>
          </p:sp>
        </p:grp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8DED15B9-6288-4C10-B6A9-B5FBEFBF14D1}"/>
                </a:ext>
              </a:extLst>
            </p:cNvPr>
            <p:cNvGrpSpPr/>
            <p:nvPr/>
          </p:nvGrpSpPr>
          <p:grpSpPr>
            <a:xfrm>
              <a:off x="1108403" y="471787"/>
              <a:ext cx="733684" cy="120006"/>
              <a:chOff x="3638194" y="1660761"/>
              <a:chExt cx="733684" cy="120006"/>
            </a:xfrm>
          </p:grpSpPr>
          <p:sp>
            <p:nvSpPr>
              <p:cNvPr id="8" name="Овал 7">
                <a:extLst>
                  <a:ext uri="{FF2B5EF4-FFF2-40B4-BE49-F238E27FC236}">
                    <a16:creationId xmlns:a16="http://schemas.microsoft.com/office/drawing/2014/main" id="{54F2A3F8-AB03-466A-89F1-CAC74AC53897}"/>
                  </a:ext>
                </a:extLst>
              </p:cNvPr>
              <p:cNvSpPr/>
              <p:nvPr/>
            </p:nvSpPr>
            <p:spPr>
              <a:xfrm>
                <a:off x="3638194" y="1660761"/>
                <a:ext cx="120006" cy="120006"/>
              </a:xfrm>
              <a:prstGeom prst="ellipse">
                <a:avLst/>
              </a:pr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9" name="Овал 8">
                <a:extLst>
                  <a:ext uri="{FF2B5EF4-FFF2-40B4-BE49-F238E27FC236}">
                    <a16:creationId xmlns:a16="http://schemas.microsoft.com/office/drawing/2014/main" id="{024BA2F4-698D-4EA3-9818-5B5FE015A7E1}"/>
                  </a:ext>
                </a:extLst>
              </p:cNvPr>
              <p:cNvSpPr/>
              <p:nvPr/>
            </p:nvSpPr>
            <p:spPr>
              <a:xfrm>
                <a:off x="3842753" y="1660761"/>
                <a:ext cx="120006" cy="120006"/>
              </a:xfrm>
              <a:prstGeom prst="ellipse">
                <a:avLst/>
              </a:prstGeom>
              <a:solidFill>
                <a:srgbClr val="31398E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142CF095-C90B-42B3-8882-09D5EB69C5D0}"/>
                  </a:ext>
                </a:extLst>
              </p:cNvPr>
              <p:cNvSpPr/>
              <p:nvPr/>
            </p:nvSpPr>
            <p:spPr>
              <a:xfrm>
                <a:off x="4047312" y="1660761"/>
                <a:ext cx="120006" cy="120006"/>
              </a:xfrm>
              <a:prstGeom prst="ellipse">
                <a:avLst/>
              </a:prstGeom>
              <a:solidFill>
                <a:srgbClr val="FF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1" name="Овал 20">
                <a:extLst>
                  <a:ext uri="{FF2B5EF4-FFF2-40B4-BE49-F238E27FC236}">
                    <a16:creationId xmlns:a16="http://schemas.microsoft.com/office/drawing/2014/main" id="{A4F549A1-3FF0-4A35-917D-A748289FA8DE}"/>
                  </a:ext>
                </a:extLst>
              </p:cNvPr>
              <p:cNvSpPr/>
              <p:nvPr/>
            </p:nvSpPr>
            <p:spPr>
              <a:xfrm>
                <a:off x="4251872" y="1660761"/>
                <a:ext cx="120006" cy="120006"/>
              </a:xfrm>
              <a:prstGeom prst="ellipse">
                <a:avLst/>
              </a:prstGeom>
              <a:solidFill>
                <a:srgbClr val="00B05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A519BF8-1DDE-4F47-BA0F-FE67BEFAACAA}"/>
              </a:ext>
            </a:extLst>
          </p:cNvPr>
          <p:cNvSpPr txBox="1"/>
          <p:nvPr/>
        </p:nvSpPr>
        <p:spPr>
          <a:xfrm>
            <a:off x="6701230" y="2571345"/>
            <a:ext cx="18344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Материал из переработанных бутылок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05437C3-69D7-4B1B-9C32-468CDB17BCAC}"/>
              </a:ext>
            </a:extLst>
          </p:cNvPr>
          <p:cNvGrpSpPr/>
          <p:nvPr/>
        </p:nvGrpSpPr>
        <p:grpSpPr>
          <a:xfrm>
            <a:off x="6848098" y="674527"/>
            <a:ext cx="2370408" cy="1101277"/>
            <a:chOff x="338049" y="363563"/>
            <a:chExt cx="2370408" cy="1101277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3954F450-7498-4795-868C-B5E1224098E3}"/>
                </a:ext>
              </a:extLst>
            </p:cNvPr>
            <p:cNvGrpSpPr/>
            <p:nvPr/>
          </p:nvGrpSpPr>
          <p:grpSpPr>
            <a:xfrm>
              <a:off x="338049" y="363563"/>
              <a:ext cx="2370408" cy="1101277"/>
              <a:chOff x="4981871" y="4567017"/>
              <a:chExt cx="2370408" cy="1101277"/>
            </a:xfrm>
          </p:grpSpPr>
          <p:sp>
            <p:nvSpPr>
              <p:cNvPr id="30" name="TextBox 11">
                <a:extLst>
                  <a:ext uri="{FF2B5EF4-FFF2-40B4-BE49-F238E27FC236}">
                    <a16:creationId xmlns:a16="http://schemas.microsoft.com/office/drawing/2014/main" id="{C3B25D87-4C41-4BC7-9411-8E13AE74E8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931697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</a:rPr>
                  <a:t>590302</a:t>
                </a:r>
              </a:p>
            </p:txBody>
          </p:sp>
          <p:sp>
            <p:nvSpPr>
              <p:cNvPr id="31" name="TextBox 12">
                <a:extLst>
                  <a:ext uri="{FF2B5EF4-FFF2-40B4-BE49-F238E27FC236}">
                    <a16:creationId xmlns:a16="http://schemas.microsoft.com/office/drawing/2014/main" id="{40FFB24A-DB75-4E0F-B627-B6EBFC82D8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2" y="4808036"/>
                <a:ext cx="2370407" cy="4769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Сумка-холодильник </a:t>
                </a:r>
                <a:r>
                  <a:rPr lang="en-US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</a:t>
                </a:r>
                <a:r>
                  <a:rPr lang="ru-RU" sz="12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Reviver</a:t>
                </a:r>
                <a:r>
                  <a:rPr lang="en-US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на липучке 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9F6C04F-DC9D-463C-9601-29C1D79DF9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360517"/>
                <a:ext cx="1082834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200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</a:p>
            </p:txBody>
          </p:sp>
        </p:grp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60C06A57-DDC0-4B17-B076-4990FF09CF15}"/>
                </a:ext>
              </a:extLst>
            </p:cNvPr>
            <p:cNvGrpSpPr/>
            <p:nvPr/>
          </p:nvGrpSpPr>
          <p:grpSpPr>
            <a:xfrm>
              <a:off x="1108403" y="474609"/>
              <a:ext cx="948173" cy="120006"/>
              <a:chOff x="3638194" y="1663583"/>
              <a:chExt cx="948173" cy="120006"/>
            </a:xfrm>
          </p:grpSpPr>
          <p:sp>
            <p:nvSpPr>
              <p:cNvPr id="26" name="Овал 25">
                <a:extLst>
                  <a:ext uri="{FF2B5EF4-FFF2-40B4-BE49-F238E27FC236}">
                    <a16:creationId xmlns:a16="http://schemas.microsoft.com/office/drawing/2014/main" id="{720C4FF4-84BE-49D4-86DC-DC95E785C8B7}"/>
                  </a:ext>
                </a:extLst>
              </p:cNvPr>
              <p:cNvSpPr/>
              <p:nvPr/>
            </p:nvSpPr>
            <p:spPr>
              <a:xfrm>
                <a:off x="3638194" y="1663583"/>
                <a:ext cx="120006" cy="120006"/>
              </a:xfrm>
              <a:prstGeom prst="ellipse">
                <a:avLst/>
              </a:prstGeom>
              <a:solidFill>
                <a:srgbClr val="31398E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7" name="Овал 26">
                <a:extLst>
                  <a:ext uri="{FF2B5EF4-FFF2-40B4-BE49-F238E27FC236}">
                    <a16:creationId xmlns:a16="http://schemas.microsoft.com/office/drawing/2014/main" id="{817EB08E-A8B3-4DFC-B504-B286D7E3F0BB}"/>
                  </a:ext>
                </a:extLst>
              </p:cNvPr>
              <p:cNvSpPr/>
              <p:nvPr/>
            </p:nvSpPr>
            <p:spPr>
              <a:xfrm>
                <a:off x="3845236" y="1663583"/>
                <a:ext cx="120006" cy="120006"/>
              </a:xfrm>
              <a:prstGeom prst="ellipse">
                <a:avLst/>
              </a:prstGeom>
              <a:solidFill>
                <a:srgbClr val="FF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id="{3F23B7C6-364D-4ACC-B536-59651AB2158B}"/>
                  </a:ext>
                </a:extLst>
              </p:cNvPr>
              <p:cNvSpPr/>
              <p:nvPr/>
            </p:nvSpPr>
            <p:spPr>
              <a:xfrm>
                <a:off x="4052278" y="1663583"/>
                <a:ext cx="120006" cy="120006"/>
              </a:xfrm>
              <a:prstGeom prst="ellipse">
                <a:avLst/>
              </a:prstGeom>
              <a:solidFill>
                <a:srgbClr val="00B05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id="{086542ED-D3E3-448E-8231-F2FFF7869D99}"/>
                  </a:ext>
                </a:extLst>
              </p:cNvPr>
              <p:cNvSpPr/>
              <p:nvPr/>
            </p:nvSpPr>
            <p:spPr>
              <a:xfrm>
                <a:off x="4259320" y="1663583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8CB446CA-582F-4835-8716-2CF5F0A704E3}"/>
                  </a:ext>
                </a:extLst>
              </p:cNvPr>
              <p:cNvSpPr/>
              <p:nvPr/>
            </p:nvSpPr>
            <p:spPr>
              <a:xfrm>
                <a:off x="4466361" y="1663583"/>
                <a:ext cx="120006" cy="120006"/>
              </a:xfrm>
              <a:prstGeom prst="ellipse">
                <a:avLst/>
              </a:prstGeom>
              <a:solidFill>
                <a:srgbClr val="F4860C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0E89D7B-3DD5-44A4-8A97-00FC9D40BC3A}"/>
              </a:ext>
            </a:extLst>
          </p:cNvPr>
          <p:cNvSpPr txBox="1"/>
          <p:nvPr/>
        </p:nvSpPr>
        <p:spPr>
          <a:xfrm>
            <a:off x="357097" y="6467359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</p:spTree>
    <p:extLst>
      <p:ext uri="{BB962C8B-B14F-4D97-AF65-F5344CB8AC3E}">
        <p14:creationId xmlns:p14="http://schemas.microsoft.com/office/powerpoint/2010/main" val="31538936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5184AA1-F9D6-4F0B-BAAE-6BFA99D51F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480" y="1601207"/>
            <a:ext cx="3935530" cy="327986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AFBDC1-CCE2-46E7-BCAC-9887ACBF36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0516" y="1"/>
            <a:ext cx="4913484" cy="6857999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A88D22E-02EF-4317-B34A-3E5FACDE3AF4}"/>
              </a:ext>
            </a:extLst>
          </p:cNvPr>
          <p:cNvGrpSpPr/>
          <p:nvPr/>
        </p:nvGrpSpPr>
        <p:grpSpPr>
          <a:xfrm>
            <a:off x="4765443" y="6205430"/>
            <a:ext cx="1964230" cy="472861"/>
            <a:chOff x="50208" y="6170752"/>
            <a:chExt cx="1964230" cy="472861"/>
          </a:xfrm>
        </p:grpSpPr>
        <p:sp>
          <p:nvSpPr>
            <p:cNvPr id="16" name="Прямоугольник: скругленные углы 69">
              <a:extLst>
                <a:ext uri="{FF2B5EF4-FFF2-40B4-BE49-F238E27FC236}">
                  <a16:creationId xmlns:a16="http://schemas.microsoft.com/office/drawing/2014/main" id="{70D2C45F-FE1B-4B63-8AA4-649CA56B25DF}"/>
                </a:ext>
              </a:extLst>
            </p:cNvPr>
            <p:cNvSpPr/>
            <p:nvPr/>
          </p:nvSpPr>
          <p:spPr>
            <a:xfrm>
              <a:off x="479301" y="6170752"/>
              <a:ext cx="1535137" cy="472861"/>
            </a:xfrm>
            <a:prstGeom prst="roundRect">
              <a:avLst>
                <a:gd name="adj" fmla="val 1399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1400"/>
                </a:lnSpc>
              </a:pPr>
              <a:r>
                <a:rPr 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приход </a:t>
              </a: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  <a:p>
              <a:pPr>
                <a:lnSpc>
                  <a:spcPts val="1400"/>
                </a:lnSpc>
              </a:pPr>
              <a:r>
                <a:rPr 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конец января</a:t>
              </a: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780733E6-13A3-43AA-84F7-A746CB7C4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0208" y="6256376"/>
              <a:ext cx="445225" cy="311658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D1AAC90D-3229-4D30-83EA-78493110EEC9}"/>
              </a:ext>
            </a:extLst>
          </p:cNvPr>
          <p:cNvGrpSpPr/>
          <p:nvPr/>
        </p:nvGrpSpPr>
        <p:grpSpPr>
          <a:xfrm>
            <a:off x="4650156" y="318492"/>
            <a:ext cx="2298274" cy="869303"/>
            <a:chOff x="338049" y="363563"/>
            <a:chExt cx="2298274" cy="869303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8A75DECD-554A-4B5E-A404-B2F2ADBBEC56}"/>
                </a:ext>
              </a:extLst>
            </p:cNvPr>
            <p:cNvGrpSpPr/>
            <p:nvPr/>
          </p:nvGrpSpPr>
          <p:grpSpPr>
            <a:xfrm>
              <a:off x="338049" y="363563"/>
              <a:ext cx="2298274" cy="869303"/>
              <a:chOff x="4981871" y="4567017"/>
              <a:chExt cx="2298274" cy="869303"/>
            </a:xfrm>
          </p:grpSpPr>
          <p:sp>
            <p:nvSpPr>
              <p:cNvPr id="27" name="TextBox 11">
                <a:extLst>
                  <a:ext uri="{FF2B5EF4-FFF2-40B4-BE49-F238E27FC236}">
                    <a16:creationId xmlns:a16="http://schemas.microsoft.com/office/drawing/2014/main" id="{7463CE51-F0EE-4371-835F-CC9A03DE31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931697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</a:rPr>
                  <a:t>906607</a:t>
                </a:r>
              </a:p>
            </p:txBody>
          </p:sp>
          <p:sp>
            <p:nvSpPr>
              <p:cNvPr id="28" name="TextBox 12">
                <a:extLst>
                  <a:ext uri="{FF2B5EF4-FFF2-40B4-BE49-F238E27FC236}">
                    <a16:creationId xmlns:a16="http://schemas.microsoft.com/office/drawing/2014/main" id="{16BBE4F2-5B4F-4766-9AB6-F1BE2C503D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2" y="4808036"/>
                <a:ext cx="2298273" cy="2725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Зонт-трость «</a:t>
                </a:r>
                <a:r>
                  <a:rPr lang="en-US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Reviver</a:t>
                </a: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9D9B9E6-D589-4D08-9BC6-447509DEEC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128543"/>
                <a:ext cx="1199226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1 500</a:t>
                </a:r>
                <a:r>
                  <a:rPr lang="en-US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</a:p>
            </p:txBody>
          </p:sp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62C3FCC0-9596-471B-B3D8-3FC3CE6F6994}"/>
                </a:ext>
              </a:extLst>
            </p:cNvPr>
            <p:cNvGrpSpPr/>
            <p:nvPr/>
          </p:nvGrpSpPr>
          <p:grpSpPr>
            <a:xfrm>
              <a:off x="1108403" y="474609"/>
              <a:ext cx="534090" cy="120006"/>
              <a:chOff x="3638194" y="1663583"/>
              <a:chExt cx="534090" cy="120006"/>
            </a:xfrm>
          </p:grpSpPr>
          <p:sp>
            <p:nvSpPr>
              <p:cNvPr id="22" name="Овал 21">
                <a:extLst>
                  <a:ext uri="{FF2B5EF4-FFF2-40B4-BE49-F238E27FC236}">
                    <a16:creationId xmlns:a16="http://schemas.microsoft.com/office/drawing/2014/main" id="{27C19CEF-DD0B-484E-9BE5-94FEF4510C0C}"/>
                  </a:ext>
                </a:extLst>
              </p:cNvPr>
              <p:cNvSpPr/>
              <p:nvPr/>
            </p:nvSpPr>
            <p:spPr>
              <a:xfrm>
                <a:off x="3638194" y="1663583"/>
                <a:ext cx="120006" cy="120006"/>
              </a:xfrm>
              <a:prstGeom prst="ellipse">
                <a:avLst/>
              </a:pr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8ECD8C91-E5EC-4D86-83BD-7CFAE0AF97A6}"/>
                  </a:ext>
                </a:extLst>
              </p:cNvPr>
              <p:cNvSpPr/>
              <p:nvPr/>
            </p:nvSpPr>
            <p:spPr>
              <a:xfrm>
                <a:off x="3845236" y="1663583"/>
                <a:ext cx="120006" cy="120006"/>
              </a:xfrm>
              <a:prstGeom prst="ellipse">
                <a:avLst/>
              </a:prstGeom>
              <a:solidFill>
                <a:srgbClr val="31398E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4" name="Овал 23">
                <a:extLst>
                  <a:ext uri="{FF2B5EF4-FFF2-40B4-BE49-F238E27FC236}">
                    <a16:creationId xmlns:a16="http://schemas.microsoft.com/office/drawing/2014/main" id="{D7FDB340-C627-4589-ACF3-12FED296E219}"/>
                  </a:ext>
                </a:extLst>
              </p:cNvPr>
              <p:cNvSpPr/>
              <p:nvPr/>
            </p:nvSpPr>
            <p:spPr>
              <a:xfrm>
                <a:off x="4052278" y="1663583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128540-6454-4C9F-83C1-461F1727F5F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997" y="4633491"/>
            <a:ext cx="1385192" cy="180836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0CC5F3C-EFFC-401D-9015-09C9CD8AFC67}"/>
              </a:ext>
            </a:extLst>
          </p:cNvPr>
          <p:cNvSpPr txBox="1"/>
          <p:nvPr/>
        </p:nvSpPr>
        <p:spPr>
          <a:xfrm>
            <a:off x="1951620" y="5149517"/>
            <a:ext cx="21498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Сумочка-мешок </a:t>
            </a:r>
            <a:b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 переработанного пластика в комплекте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A469681-7887-49FD-9E38-06983250BEEB}"/>
              </a:ext>
            </a:extLst>
          </p:cNvPr>
          <p:cNvGrpSpPr/>
          <p:nvPr/>
        </p:nvGrpSpPr>
        <p:grpSpPr>
          <a:xfrm>
            <a:off x="420292" y="252920"/>
            <a:ext cx="2443647" cy="1254196"/>
            <a:chOff x="5449033" y="137475"/>
            <a:chExt cx="2443647" cy="1254196"/>
          </a:xfrm>
        </p:grpSpPr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42E85D8C-5226-410D-BD99-7A95D7D0D20D}"/>
                </a:ext>
              </a:extLst>
            </p:cNvPr>
            <p:cNvGrpSpPr/>
            <p:nvPr/>
          </p:nvGrpSpPr>
          <p:grpSpPr>
            <a:xfrm>
              <a:off x="5449033" y="137475"/>
              <a:ext cx="2443647" cy="1254196"/>
              <a:chOff x="4981871" y="4567017"/>
              <a:chExt cx="2443647" cy="1254196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8E998CF-B945-47EB-8417-EB16D5742E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1079222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</a:rPr>
                  <a:t>920007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7C9D522-E8A7-4AB2-A437-85F0F56911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2" y="4808036"/>
                <a:ext cx="2443646" cy="6677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Зонт «</a:t>
                </a:r>
                <a:r>
                  <a:rPr lang="ru-RU" sz="12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Picau</a:t>
                </a: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 </a:t>
                </a:r>
                <a:b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из </a:t>
                </a:r>
                <a:r>
                  <a:rPr lang="ru-RU" sz="12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перработанного</a:t>
                </a:r>
                <a:r>
                  <a:rPr lang="ru-RU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пластика в сумочке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A0059AE-7698-4913-8615-6AACEDC73A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1" y="5513436"/>
                <a:ext cx="1257568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sz="140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</a:rPr>
                  <a:t>1 100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</a:p>
            </p:txBody>
          </p:sp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62BD6625-B73B-43AF-81E2-0CAED509DBA6}"/>
                </a:ext>
              </a:extLst>
            </p:cNvPr>
            <p:cNvGrpSpPr/>
            <p:nvPr/>
          </p:nvGrpSpPr>
          <p:grpSpPr>
            <a:xfrm>
              <a:off x="6186584" y="258488"/>
              <a:ext cx="740273" cy="120006"/>
              <a:chOff x="1108403" y="468256"/>
              <a:chExt cx="740273" cy="120006"/>
            </a:xfrm>
          </p:grpSpPr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D23BFEBB-DD30-4C53-853C-A44805074856}"/>
                  </a:ext>
                </a:extLst>
              </p:cNvPr>
              <p:cNvSpPr/>
              <p:nvPr/>
            </p:nvSpPr>
            <p:spPr>
              <a:xfrm>
                <a:off x="1108403" y="468256"/>
                <a:ext cx="120006" cy="120006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7" name="Овал 36">
                <a:extLst>
                  <a:ext uri="{FF2B5EF4-FFF2-40B4-BE49-F238E27FC236}">
                    <a16:creationId xmlns:a16="http://schemas.microsoft.com/office/drawing/2014/main" id="{D3A6E4DB-7F90-438C-9116-48BF1DF56CFF}"/>
                  </a:ext>
                </a:extLst>
              </p:cNvPr>
              <p:cNvSpPr/>
              <p:nvPr/>
            </p:nvSpPr>
            <p:spPr>
              <a:xfrm>
                <a:off x="1311925" y="468256"/>
                <a:ext cx="120006" cy="12000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8" name="Овал 37">
                <a:extLst>
                  <a:ext uri="{FF2B5EF4-FFF2-40B4-BE49-F238E27FC236}">
                    <a16:creationId xmlns:a16="http://schemas.microsoft.com/office/drawing/2014/main" id="{CCC89F83-BF5A-491D-BA3F-771F5FF656F6}"/>
                  </a:ext>
                </a:extLst>
              </p:cNvPr>
              <p:cNvSpPr/>
              <p:nvPr/>
            </p:nvSpPr>
            <p:spPr>
              <a:xfrm>
                <a:off x="1515447" y="468256"/>
                <a:ext cx="120006" cy="120006"/>
              </a:xfrm>
              <a:prstGeom prst="ellipse">
                <a:avLst/>
              </a:prstGeom>
              <a:solidFill>
                <a:srgbClr val="31398E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9" name="Овал 38">
                <a:extLst>
                  <a:ext uri="{FF2B5EF4-FFF2-40B4-BE49-F238E27FC236}">
                    <a16:creationId xmlns:a16="http://schemas.microsoft.com/office/drawing/2014/main" id="{58E147CA-6807-46B7-864F-74EB27A2E99B}"/>
                  </a:ext>
                </a:extLst>
              </p:cNvPr>
              <p:cNvSpPr/>
              <p:nvPr/>
            </p:nvSpPr>
            <p:spPr>
              <a:xfrm>
                <a:off x="1728670" y="468256"/>
                <a:ext cx="120006" cy="120006"/>
              </a:xfrm>
              <a:prstGeom prst="ellipse">
                <a:avLst/>
              </a:prstGeom>
              <a:solidFill>
                <a:srgbClr val="92D05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3C55131A-75AB-437A-BAC3-CDA988D2F681}"/>
              </a:ext>
            </a:extLst>
          </p:cNvPr>
          <p:cNvSpPr txBox="1"/>
          <p:nvPr/>
        </p:nvSpPr>
        <p:spPr>
          <a:xfrm>
            <a:off x="6938288" y="5389385"/>
            <a:ext cx="2334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Anti wind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Купол-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RPE 190T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Спицы-</a:t>
            </a:r>
            <a:r>
              <a:rPr lang="ru-RU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фибергласс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Ручка 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soft-touch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D0B629FF-0696-4ACC-9D4E-7CE147E46B0E}"/>
              </a:ext>
            </a:extLst>
          </p:cNvPr>
          <p:cNvGrpSpPr/>
          <p:nvPr/>
        </p:nvGrpSpPr>
        <p:grpSpPr>
          <a:xfrm>
            <a:off x="2137273" y="5872089"/>
            <a:ext cx="1964230" cy="472861"/>
            <a:chOff x="50208" y="6170752"/>
            <a:chExt cx="1964230" cy="472861"/>
          </a:xfrm>
        </p:grpSpPr>
        <p:sp>
          <p:nvSpPr>
            <p:cNvPr id="45" name="Прямоугольник: скругленные углы 69">
              <a:extLst>
                <a:ext uri="{FF2B5EF4-FFF2-40B4-BE49-F238E27FC236}">
                  <a16:creationId xmlns:a16="http://schemas.microsoft.com/office/drawing/2014/main" id="{C02382F2-F902-4457-B855-8DB05BEDC037}"/>
                </a:ext>
              </a:extLst>
            </p:cNvPr>
            <p:cNvSpPr/>
            <p:nvPr/>
          </p:nvSpPr>
          <p:spPr>
            <a:xfrm>
              <a:off x="479301" y="6170752"/>
              <a:ext cx="1535137" cy="472861"/>
            </a:xfrm>
            <a:prstGeom prst="roundRect">
              <a:avLst>
                <a:gd name="adj" fmla="val 1399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1400"/>
                </a:lnSpc>
              </a:pPr>
              <a:r>
                <a:rPr 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приход </a:t>
              </a: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  <a:p>
              <a:pPr>
                <a:lnSpc>
                  <a:spcPts val="1400"/>
                </a:lnSpc>
              </a:pPr>
              <a:r>
                <a:rPr 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конец января</a:t>
              </a:r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E0476C19-21B1-4115-AC37-ABD068359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0208" y="6256376"/>
              <a:ext cx="445225" cy="311658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08E13F3C-220D-4B65-B2E5-544D89BD747D}"/>
              </a:ext>
            </a:extLst>
          </p:cNvPr>
          <p:cNvSpPr txBox="1"/>
          <p:nvPr/>
        </p:nvSpPr>
        <p:spPr>
          <a:xfrm>
            <a:off x="357097" y="6484067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</p:spTree>
    <p:extLst>
      <p:ext uri="{BB962C8B-B14F-4D97-AF65-F5344CB8AC3E}">
        <p14:creationId xmlns:p14="http://schemas.microsoft.com/office/powerpoint/2010/main" val="68595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8375E33-F629-4E66-9F75-A3CA8687B4E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A802C1F-59CF-405F-A8B3-6E33ED2BD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0035" y="1514449"/>
            <a:ext cx="5563929" cy="3829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3585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4FD9734-B177-4140-B50C-16F166C21526}"/>
              </a:ext>
            </a:extLst>
          </p:cNvPr>
          <p:cNvSpPr/>
          <p:nvPr/>
        </p:nvSpPr>
        <p:spPr>
          <a:xfrm>
            <a:off x="0" y="0"/>
            <a:ext cx="5422106" cy="6858000"/>
          </a:xfrm>
          <a:prstGeom prst="rect">
            <a:avLst/>
          </a:prstGeom>
          <a:solidFill>
            <a:srgbClr val="889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04C4FA-022A-4B6C-98C4-6628180DA7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0590" y="2804164"/>
            <a:ext cx="3603410" cy="40538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67B67A-43A8-41B4-B69B-502AD3405A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0590" y="0"/>
            <a:ext cx="3603410" cy="270255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85C0614-1272-46AC-846F-450E3DC89267}"/>
              </a:ext>
            </a:extLst>
          </p:cNvPr>
          <p:cNvGrpSpPr/>
          <p:nvPr/>
        </p:nvGrpSpPr>
        <p:grpSpPr>
          <a:xfrm>
            <a:off x="3171648" y="4720259"/>
            <a:ext cx="2089610" cy="1260774"/>
            <a:chOff x="4981871" y="4567017"/>
            <a:chExt cx="2089610" cy="1260774"/>
          </a:xfrm>
        </p:grpSpPr>
        <p:sp>
          <p:nvSpPr>
            <p:cNvPr id="9" name="TextBox 11">
              <a:extLst>
                <a:ext uri="{FF2B5EF4-FFF2-40B4-BE49-F238E27FC236}">
                  <a16:creationId xmlns:a16="http://schemas.microsoft.com/office/drawing/2014/main" id="{9A0DA871-7F0E-4319-9E1D-DD95A2451D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931697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</a:rPr>
                <a:t>869101</a:t>
              </a:r>
            </a:p>
          </p:txBody>
        </p: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6717EECF-0323-4B27-B3F1-B066BE6552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3" y="4808036"/>
              <a:ext cx="2089608" cy="667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Набор носков </a:t>
              </a:r>
              <a:b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рождественской символикой, 2 пары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FCC1A0B-448E-4679-9F22-B5D55127B5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1" y="5520014"/>
              <a:ext cx="1233446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559 </a:t>
              </a:r>
              <a:r>
                <a:rPr lang="ru-RU" sz="1400" i="0" baseline="3000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09</a:t>
              </a:r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5C8780-1793-435D-812C-69B8BFF88A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571" y="757365"/>
            <a:ext cx="5052766" cy="3205529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7738F8-99AF-4E88-86EC-5687C6C1CC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610" y="4168442"/>
            <a:ext cx="2786428" cy="20898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DAACA7-3564-4B50-B561-97A886675F06}"/>
              </a:ext>
            </a:extLst>
          </p:cNvPr>
          <p:cNvSpPr txBox="1"/>
          <p:nvPr/>
        </p:nvSpPr>
        <p:spPr>
          <a:xfrm>
            <a:off x="357097" y="6467359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</p:spTree>
    <p:extLst>
      <p:ext uri="{BB962C8B-B14F-4D97-AF65-F5344CB8AC3E}">
        <p14:creationId xmlns:p14="http://schemas.microsoft.com/office/powerpoint/2010/main" val="39899647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53CA2F4-F884-4DD4-9661-2CF346B09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2421" y="2479638"/>
            <a:ext cx="4025743" cy="437836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0080E4A-0A5A-40BE-9D32-59D777284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3674" y="5553075"/>
            <a:ext cx="2491361" cy="727292"/>
          </a:xfrm>
          <a:prstGeom prst="rect">
            <a:avLst/>
          </a:prstGeom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7221F03A-FBC9-4E38-9990-E8C8EB7EE0E9}"/>
              </a:ext>
            </a:extLst>
          </p:cNvPr>
          <p:cNvSpPr/>
          <p:nvPr/>
        </p:nvSpPr>
        <p:spPr>
          <a:xfrm>
            <a:off x="765087" y="4683106"/>
            <a:ext cx="257174" cy="257174"/>
          </a:xfrm>
          <a:prstGeom prst="ellipse">
            <a:avLst/>
          </a:prstGeom>
          <a:solidFill>
            <a:srgbClr val="1DA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2F77D2B6-A3CF-400E-A53E-148320DE9EB1}"/>
              </a:ext>
            </a:extLst>
          </p:cNvPr>
          <p:cNvSpPr/>
          <p:nvPr/>
        </p:nvSpPr>
        <p:spPr>
          <a:xfrm>
            <a:off x="-69216" y="2895600"/>
            <a:ext cx="266700" cy="2667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DC8A85D9-F613-44E8-9AB8-71EA3BBB055B}"/>
              </a:ext>
            </a:extLst>
          </p:cNvPr>
          <p:cNvSpPr/>
          <p:nvPr/>
        </p:nvSpPr>
        <p:spPr>
          <a:xfrm>
            <a:off x="3854875" y="5338763"/>
            <a:ext cx="257174" cy="25717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5340D38A-CBDD-4B55-A98D-FA072EF8C8E3}"/>
              </a:ext>
            </a:extLst>
          </p:cNvPr>
          <p:cNvSpPr/>
          <p:nvPr/>
        </p:nvSpPr>
        <p:spPr>
          <a:xfrm>
            <a:off x="6784754" y="1419491"/>
            <a:ext cx="320476" cy="32047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894D1B42-D958-4B6F-80A3-2632BCF412B5}"/>
              </a:ext>
            </a:extLst>
          </p:cNvPr>
          <p:cNvSpPr/>
          <p:nvPr/>
        </p:nvSpPr>
        <p:spPr>
          <a:xfrm>
            <a:off x="2192427" y="3495674"/>
            <a:ext cx="257175" cy="257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7A927E81-4A87-4BAF-B79A-5424D979C271}"/>
              </a:ext>
            </a:extLst>
          </p:cNvPr>
          <p:cNvSpPr/>
          <p:nvPr/>
        </p:nvSpPr>
        <p:spPr>
          <a:xfrm>
            <a:off x="8915666" y="1076857"/>
            <a:ext cx="342634" cy="34263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E944BD00-8537-408D-99BA-9D735DD90353}"/>
              </a:ext>
            </a:extLst>
          </p:cNvPr>
          <p:cNvSpPr/>
          <p:nvPr/>
        </p:nvSpPr>
        <p:spPr>
          <a:xfrm>
            <a:off x="4367212" y="438150"/>
            <a:ext cx="226233" cy="22623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6DA74569-1948-4721-98FC-10ACE2AFA716}"/>
              </a:ext>
            </a:extLst>
          </p:cNvPr>
          <p:cNvSpPr/>
          <p:nvPr/>
        </p:nvSpPr>
        <p:spPr>
          <a:xfrm>
            <a:off x="6641307" y="1605715"/>
            <a:ext cx="207580" cy="2075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hlinkClick r:id="rId6"/>
            <a:extLst>
              <a:ext uri="{FF2B5EF4-FFF2-40B4-BE49-F238E27FC236}">
                <a16:creationId xmlns:a16="http://schemas.microsoft.com/office/drawing/2014/main" id="{62552EDF-F1B3-4E4C-88EE-23A71D71C19F}"/>
              </a:ext>
            </a:extLst>
          </p:cNvPr>
          <p:cNvSpPr/>
          <p:nvPr/>
        </p:nvSpPr>
        <p:spPr>
          <a:xfrm>
            <a:off x="911258" y="3910933"/>
            <a:ext cx="2562337" cy="513538"/>
          </a:xfrm>
          <a:prstGeom prst="roundRect">
            <a:avLst/>
          </a:prstGeom>
          <a:solidFill>
            <a:srgbClr val="EA0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ссылка на сайт </a:t>
            </a:r>
            <a:endParaRPr lang="ru-RU" b="1" u="sng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1E615C-1CE9-4C54-8DE3-661096253EEE}"/>
              </a:ext>
            </a:extLst>
          </p:cNvPr>
          <p:cNvSpPr txBox="1"/>
          <p:nvPr/>
        </p:nvSpPr>
        <p:spPr>
          <a:xfrm>
            <a:off x="804536" y="694982"/>
            <a:ext cx="54139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Все товары</a:t>
            </a:r>
            <a:r>
              <a:rPr lang="en-US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ru-RU" sz="3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из презентации </a:t>
            </a:r>
            <a:endParaRPr lang="en-US" sz="3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Можно посмотреть </a:t>
            </a:r>
          </a:p>
          <a:p>
            <a:r>
              <a:rPr lang="ru-RU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сайте</a:t>
            </a:r>
          </a:p>
        </p:txBody>
      </p:sp>
    </p:spTree>
    <p:extLst>
      <p:ext uri="{BB962C8B-B14F-4D97-AF65-F5344CB8AC3E}">
        <p14:creationId xmlns:p14="http://schemas.microsoft.com/office/powerpoint/2010/main" val="780909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9DD05F-E3C9-4406-99E9-82EA65C442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3"/>
          <a:stretch/>
        </p:blipFill>
        <p:spPr>
          <a:xfrm>
            <a:off x="0" y="-31899"/>
            <a:ext cx="9144000" cy="636810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E9DD05F-E3C9-4406-99E9-82EA65C442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3"/>
          <a:stretch/>
        </p:blipFill>
        <p:spPr>
          <a:xfrm>
            <a:off x="0" y="499730"/>
            <a:ext cx="9144000" cy="63681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7EC9E63-2950-48A0-88DD-7E2728E0AD56}"/>
              </a:ext>
            </a:extLst>
          </p:cNvPr>
          <p:cNvSpPr txBox="1"/>
          <p:nvPr/>
        </p:nvSpPr>
        <p:spPr>
          <a:xfrm>
            <a:off x="489587" y="502647"/>
            <a:ext cx="82390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Внешние аккумуляторы 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– для тех</a:t>
            </a: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,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кто всегда в поисках пути…(искать можно долго, а заряжаться надо прямо сейчас)</a:t>
            </a:r>
            <a:endParaRPr lang="ru-RU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30FFB5B8-54A7-46C1-9105-51F8CAC8EBD9}"/>
              </a:ext>
            </a:extLst>
          </p:cNvPr>
          <p:cNvGrpSpPr/>
          <p:nvPr/>
        </p:nvGrpSpPr>
        <p:grpSpPr>
          <a:xfrm>
            <a:off x="278439" y="5452083"/>
            <a:ext cx="3212013" cy="1192101"/>
            <a:chOff x="4981871" y="4836763"/>
            <a:chExt cx="3212013" cy="119210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DB517E7-F44D-453C-9BAB-8B3163C001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836763"/>
              <a:ext cx="1007502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sz="11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521013</a:t>
              </a:r>
              <a:endParaRPr lang="en-US" altLang="ru-RU" sz="1100" dirty="0">
                <a:solidFill>
                  <a:schemeClr val="bg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575C2F1-6BDB-4F28-A1D9-E7FFC0DC31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5148771"/>
              <a:ext cx="3212013" cy="470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Портативный внешний аккумулятор «FAST», 30000 </a:t>
              </a:r>
              <a:r>
                <a:rPr lang="ru-RU" sz="1200" b="1" dirty="0" err="1">
                  <a:solidFill>
                    <a:schemeClr val="bg1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mAh</a:t>
              </a:r>
              <a:endPara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F940633-FBCE-4340-A23A-A162279BC8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9124" y="5721087"/>
              <a:ext cx="1176407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2 790</a:t>
              </a:r>
              <a:r>
                <a:rPr lang="en-US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Verdana" panose="020B060403050404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4B3D7D-DC3C-4264-BC85-D589D7102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4830" y="343876"/>
            <a:ext cx="731833" cy="3117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038EC7-EB77-4B95-8ED9-FC9FFDBAE473}"/>
              </a:ext>
            </a:extLst>
          </p:cNvPr>
          <p:cNvSpPr txBox="1"/>
          <p:nvPr/>
        </p:nvSpPr>
        <p:spPr>
          <a:xfrm>
            <a:off x="6529297" y="6467359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</p:spTree>
    <p:extLst>
      <p:ext uri="{BB962C8B-B14F-4D97-AF65-F5344CB8AC3E}">
        <p14:creationId xmlns:p14="http://schemas.microsoft.com/office/powerpoint/2010/main" val="2772432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E358FF-967F-4857-AFF9-CDC7EA111F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0616" y="295489"/>
            <a:ext cx="857779" cy="40472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6D18A3E-BC63-4FD3-A010-F2A281A11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006" y="1248241"/>
            <a:ext cx="2511595" cy="298900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5596928-8F3F-45C5-9F41-DB63C5E3B1E2}"/>
              </a:ext>
            </a:extLst>
          </p:cNvPr>
          <p:cNvSpPr txBox="1"/>
          <p:nvPr/>
        </p:nvSpPr>
        <p:spPr>
          <a:xfrm>
            <a:off x="514399" y="500233"/>
            <a:ext cx="6711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Умный дом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– для тех, кому лень включать свет руками, а кондиционер пультом…ибо лень – двигатель прогресса.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6372FA-CB07-4F6E-ABA1-35C4C8D5B8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5412" y="3868706"/>
            <a:ext cx="2444561" cy="272170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AB4FF3F-503C-4DD6-8F54-DD77FE0E4E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709" y="1833856"/>
            <a:ext cx="2900516" cy="2829407"/>
          </a:xfrm>
          <a:prstGeom prst="rect">
            <a:avLst/>
          </a:prstGeom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BD34F4B3-09F6-4EA6-A864-A71953DE3D50}"/>
              </a:ext>
            </a:extLst>
          </p:cNvPr>
          <p:cNvGrpSpPr/>
          <p:nvPr/>
        </p:nvGrpSpPr>
        <p:grpSpPr>
          <a:xfrm>
            <a:off x="514399" y="5073556"/>
            <a:ext cx="2279932" cy="1119215"/>
            <a:chOff x="4981871" y="4900644"/>
            <a:chExt cx="2279932" cy="1119215"/>
          </a:xfrm>
        </p:grpSpPr>
        <p:sp>
          <p:nvSpPr>
            <p:cNvPr id="33" name="TextBox 11">
              <a:extLst>
                <a:ext uri="{FF2B5EF4-FFF2-40B4-BE49-F238E27FC236}">
                  <a16:creationId xmlns:a16="http://schemas.microsoft.com/office/drawing/2014/main" id="{0CA5D06A-DA3C-4DC5-BAFF-ECF3079A18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900644"/>
              <a:ext cx="931697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</a:rPr>
                <a:t>521037</a:t>
              </a:r>
            </a:p>
          </p:txBody>
        </p:sp>
        <p:sp>
          <p:nvSpPr>
            <p:cNvPr id="34" name="TextBox 12">
              <a:extLst>
                <a:ext uri="{FF2B5EF4-FFF2-40B4-BE49-F238E27FC236}">
                  <a16:creationId xmlns:a16="http://schemas.microsoft.com/office/drawing/2014/main" id="{1CA8603D-D706-4834-B588-E36B9A115E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3" y="5190215"/>
              <a:ext cx="2279930" cy="470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Умная LED </a:t>
              </a:r>
              <a:r>
                <a:rPr lang="en-US" sz="1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лампочка</a:t>
              </a:r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«IoT LED A1 RGB»</a:t>
              </a:r>
              <a:endPara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DE97134-2898-4F63-AE60-B4F71EF437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1" y="5712082"/>
              <a:ext cx="1221613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801</a:t>
              </a:r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ru-RU" sz="1400" i="0" baseline="3000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53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3070CAA5-CE3D-44CE-8505-DBB15DF30E0C}"/>
              </a:ext>
            </a:extLst>
          </p:cNvPr>
          <p:cNvGrpSpPr/>
          <p:nvPr/>
        </p:nvGrpSpPr>
        <p:grpSpPr>
          <a:xfrm>
            <a:off x="5703561" y="5039842"/>
            <a:ext cx="2279932" cy="1119215"/>
            <a:chOff x="4981871" y="4900644"/>
            <a:chExt cx="2279932" cy="1119215"/>
          </a:xfrm>
        </p:grpSpPr>
        <p:sp>
          <p:nvSpPr>
            <p:cNvPr id="37" name="TextBox 11">
              <a:extLst>
                <a:ext uri="{FF2B5EF4-FFF2-40B4-BE49-F238E27FC236}">
                  <a16:creationId xmlns:a16="http://schemas.microsoft.com/office/drawing/2014/main" id="{6E0E2918-719C-494D-A3FF-DE81D5E358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900644"/>
              <a:ext cx="931697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</a:rPr>
                <a:t>521052</a:t>
              </a:r>
            </a:p>
          </p:txBody>
        </p:sp>
        <p:sp>
          <p:nvSpPr>
            <p:cNvPr id="38" name="TextBox 12">
              <a:extLst>
                <a:ext uri="{FF2B5EF4-FFF2-40B4-BE49-F238E27FC236}">
                  <a16:creationId xmlns:a16="http://schemas.microsoft.com/office/drawing/2014/main" id="{109200AA-A058-47EC-80CB-EE7C12107A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3" y="5190215"/>
              <a:ext cx="2279930" cy="470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Умная розетка «</a:t>
              </a:r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IoT PL01»</a:t>
              </a:r>
              <a:endPara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54D708A-4D14-4090-AC91-89324F8326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1" y="5712082"/>
              <a:ext cx="1361635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1 176</a:t>
              </a:r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ru-RU" sz="1400" i="0" baseline="3000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26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494F21E0-8FCA-4818-A1CF-01F9DE7D6682}"/>
              </a:ext>
            </a:extLst>
          </p:cNvPr>
          <p:cNvGrpSpPr/>
          <p:nvPr/>
        </p:nvGrpSpPr>
        <p:grpSpPr>
          <a:xfrm>
            <a:off x="4376211" y="1936587"/>
            <a:ext cx="2279932" cy="1119215"/>
            <a:chOff x="4981871" y="4900644"/>
            <a:chExt cx="2279932" cy="1119215"/>
          </a:xfrm>
        </p:grpSpPr>
        <p:sp>
          <p:nvSpPr>
            <p:cNvPr id="41" name="TextBox 11">
              <a:extLst>
                <a:ext uri="{FF2B5EF4-FFF2-40B4-BE49-F238E27FC236}">
                  <a16:creationId xmlns:a16="http://schemas.microsoft.com/office/drawing/2014/main" id="{EF62A018-EA84-401E-A3BD-FDD786DF57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900644"/>
              <a:ext cx="931697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</a:rPr>
                <a:t>521062</a:t>
              </a:r>
            </a:p>
          </p:txBody>
        </p:sp>
        <p:sp>
          <p:nvSpPr>
            <p:cNvPr id="42" name="TextBox 12">
              <a:extLst>
                <a:ext uri="{FF2B5EF4-FFF2-40B4-BE49-F238E27FC236}">
                  <a16:creationId xmlns:a16="http://schemas.microsoft.com/office/drawing/2014/main" id="{449E9787-7CDE-4CD1-B8D5-BC4B63BD2F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3" y="5190215"/>
              <a:ext cx="2279930" cy="470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Умная камера «</a:t>
              </a:r>
              <a:r>
                <a:rPr lang="ru-RU" sz="1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IoT</a:t>
              </a:r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Cam</a:t>
              </a:r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M3»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AB2CF2C-7A2E-4CBD-9C87-A426249D3A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1" y="5712082"/>
              <a:ext cx="1361635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2 990</a:t>
              </a:r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0196F4C-AB01-465C-9E16-A0A850E747B6}"/>
              </a:ext>
            </a:extLst>
          </p:cNvPr>
          <p:cNvSpPr txBox="1"/>
          <p:nvPr/>
        </p:nvSpPr>
        <p:spPr>
          <a:xfrm>
            <a:off x="357097" y="6467359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</p:spTree>
    <p:extLst>
      <p:ext uri="{BB962C8B-B14F-4D97-AF65-F5344CB8AC3E}">
        <p14:creationId xmlns:p14="http://schemas.microsoft.com/office/powerpoint/2010/main" val="1052115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6F7276-3358-4892-9E74-1F258B072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42" y="1651500"/>
            <a:ext cx="3335103" cy="35549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3D96F16-B7C5-4C56-9282-350996BA39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051" y="307205"/>
            <a:ext cx="717534" cy="3385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2A84E6-5E59-4536-AD87-265BB52E09C4}"/>
              </a:ext>
            </a:extLst>
          </p:cNvPr>
          <p:cNvSpPr txBox="1"/>
          <p:nvPr/>
        </p:nvSpPr>
        <p:spPr>
          <a:xfrm>
            <a:off x="434972" y="476482"/>
            <a:ext cx="63901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Наушники 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TWS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с ними одна проблема –</a:t>
            </a:r>
            <a:b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найти потерянный левый…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83AC28-2439-4BAA-AFB7-BA6C3D1596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2166" y="1148190"/>
            <a:ext cx="4581834" cy="5709810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A631B1EC-F1C6-461B-8197-0410E0DB243E}"/>
              </a:ext>
            </a:extLst>
          </p:cNvPr>
          <p:cNvGrpSpPr/>
          <p:nvPr/>
        </p:nvGrpSpPr>
        <p:grpSpPr>
          <a:xfrm>
            <a:off x="530942" y="5249560"/>
            <a:ext cx="2279932" cy="1119215"/>
            <a:chOff x="4981871" y="4900644"/>
            <a:chExt cx="2279932" cy="1119215"/>
          </a:xfrm>
        </p:grpSpPr>
        <p:sp>
          <p:nvSpPr>
            <p:cNvPr id="38" name="TextBox 11">
              <a:extLst>
                <a:ext uri="{FF2B5EF4-FFF2-40B4-BE49-F238E27FC236}">
                  <a16:creationId xmlns:a16="http://schemas.microsoft.com/office/drawing/2014/main" id="{C706D80A-58FF-4E0F-B679-4A16E11C35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900644"/>
              <a:ext cx="931697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</a:rPr>
                <a:t>521000</a:t>
              </a:r>
            </a:p>
          </p:txBody>
        </p:sp>
        <p:sp>
          <p:nvSpPr>
            <p:cNvPr id="39" name="TextBox 12">
              <a:extLst>
                <a:ext uri="{FF2B5EF4-FFF2-40B4-BE49-F238E27FC236}">
                  <a16:creationId xmlns:a16="http://schemas.microsoft.com/office/drawing/2014/main" id="{7A8888A1-F72B-4DC5-AB69-3ED0EC1601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3" y="5190215"/>
              <a:ext cx="2279930" cy="470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Беспроводные наушники </a:t>
              </a:r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TWS «OKI»</a:t>
              </a:r>
              <a:endPara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BA20BD3-94FA-4F2E-BE61-B0D3E99F8D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1" y="5712082"/>
              <a:ext cx="1341970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1 296</a:t>
              </a:r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ru-RU" sz="1400" i="0" baseline="3000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92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52B4EA0C-4EBF-474F-9C54-F0790B8D6C31}"/>
              </a:ext>
            </a:extLst>
          </p:cNvPr>
          <p:cNvGrpSpPr/>
          <p:nvPr/>
        </p:nvGrpSpPr>
        <p:grpSpPr>
          <a:xfrm>
            <a:off x="4688193" y="5284533"/>
            <a:ext cx="2518852" cy="1119215"/>
            <a:chOff x="4981871" y="4900644"/>
            <a:chExt cx="2518852" cy="1119215"/>
          </a:xfrm>
        </p:grpSpPr>
        <p:sp>
          <p:nvSpPr>
            <p:cNvPr id="42" name="TextBox 11">
              <a:extLst>
                <a:ext uri="{FF2B5EF4-FFF2-40B4-BE49-F238E27FC236}">
                  <a16:creationId xmlns:a16="http://schemas.microsoft.com/office/drawing/2014/main" id="{40D5A288-3FDE-4835-B94B-3206C67487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900644"/>
              <a:ext cx="931697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solidFill>
                    <a:schemeClr val="bg1"/>
                  </a:solidFill>
                  <a:latin typeface="Verdana" panose="020B0604030504040204" pitchFamily="34" charset="0"/>
                </a:rPr>
                <a:t>521010</a:t>
              </a:r>
            </a:p>
          </p:txBody>
        </p:sp>
        <p:sp>
          <p:nvSpPr>
            <p:cNvPr id="43" name="TextBox 12">
              <a:extLst>
                <a:ext uri="{FF2B5EF4-FFF2-40B4-BE49-F238E27FC236}">
                  <a16:creationId xmlns:a16="http://schemas.microsoft.com/office/drawing/2014/main" id="{8257DE2A-A241-4959-A9E5-B7E097048F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3" y="5190215"/>
              <a:ext cx="2518850" cy="470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Беспроводные наушники TWS «Mercury X14»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204A422-2318-41AE-BE58-1FBCC3C6AA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1" y="5712082"/>
              <a:ext cx="1341970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2 856</a:t>
              </a:r>
              <a:r>
                <a:rPr lang="ru-RU" sz="140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 </a:t>
              </a:r>
              <a:r>
                <a:rPr lang="ru-RU" sz="1400" i="0" baseline="3000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</a:rPr>
                <a:t>92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BF09B95-58C9-4303-82D4-D35A3DEC960E}"/>
              </a:ext>
            </a:extLst>
          </p:cNvPr>
          <p:cNvSpPr txBox="1"/>
          <p:nvPr/>
        </p:nvSpPr>
        <p:spPr>
          <a:xfrm>
            <a:off x="357097" y="6467359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</p:spTree>
    <p:extLst>
      <p:ext uri="{BB962C8B-B14F-4D97-AF65-F5344CB8AC3E}">
        <p14:creationId xmlns:p14="http://schemas.microsoft.com/office/powerpoint/2010/main" val="527530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24D7FF-20F3-47BF-A3CD-F097D6400D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9368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8B03A0-D37D-474C-9CE8-4315A0215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9552" y="5691958"/>
            <a:ext cx="1542878" cy="651123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00D461A8-D69A-4740-8EE9-841A9C0C5C59}"/>
              </a:ext>
            </a:extLst>
          </p:cNvPr>
          <p:cNvGrpSpPr/>
          <p:nvPr/>
        </p:nvGrpSpPr>
        <p:grpSpPr bwMode="auto">
          <a:xfrm>
            <a:off x="3061408" y="450715"/>
            <a:ext cx="2485318" cy="1048954"/>
            <a:chOff x="4981871" y="4567017"/>
            <a:chExt cx="2485318" cy="1048954"/>
          </a:xfrm>
        </p:grpSpPr>
        <p:sp>
          <p:nvSpPr>
            <p:cNvPr id="9" name="TextBox 11">
              <a:extLst>
                <a:ext uri="{FF2B5EF4-FFF2-40B4-BE49-F238E27FC236}">
                  <a16:creationId xmlns:a16="http://schemas.microsoft.com/office/drawing/2014/main" id="{38D41E27-1E2D-4DBE-B972-738DCC3B45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931697" cy="3183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r>
                <a:rPr lang="en-US" sz="1100" dirty="0">
                  <a:solidFill>
                    <a:schemeClr val="bg1"/>
                  </a:solidFill>
                  <a:latin typeface="Verdana"/>
                </a:rPr>
                <a:t>521088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88DE6C7B-55E1-44A2-87AE-F0866620A3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2" y="4808036"/>
              <a:ext cx="2485317" cy="470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schemeClr val="bg1"/>
                  </a:solidFill>
                  <a:latin typeface="Verdana"/>
                  <a:ea typeface="Calibri"/>
                  <a:cs typeface="Times New Roman"/>
                </a:rPr>
                <a:t>Пылесос автомобильный «</a:t>
              </a:r>
              <a:r>
                <a:rPr lang="en-US" sz="1200" b="1" dirty="0">
                  <a:solidFill>
                    <a:schemeClr val="bg1"/>
                  </a:solidFill>
                  <a:latin typeface="Verdana"/>
                  <a:ea typeface="Calibri"/>
                  <a:cs typeface="Times New Roman"/>
                </a:rPr>
                <a:t>HVC60»</a:t>
              </a:r>
              <a:endParaRPr lang="ru-RU" sz="1200" b="1" dirty="0">
                <a:solidFill>
                  <a:schemeClr val="bg1"/>
                </a:solidFill>
                <a:latin typeface="Verdana"/>
                <a:ea typeface="Calibri"/>
                <a:cs typeface="Times New Roman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44E76EC-4642-46C5-8B85-D496193D10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1" y="5308194"/>
              <a:ext cx="1399230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 algn="ctr">
                <a:defRPr/>
              </a:pPr>
              <a:r>
                <a:rPr lang="ru-RU" sz="1400" i="0" dirty="0">
                  <a:solidFill>
                    <a:schemeClr val="bg1"/>
                  </a:solidFill>
                  <a:latin typeface="Verdana"/>
                </a:rPr>
                <a:t>694 </a:t>
              </a:r>
              <a:r>
                <a:rPr lang="ru-RU" sz="1400" dirty="0">
                  <a:solidFill>
                    <a:schemeClr val="bg1"/>
                  </a:solidFill>
                  <a:latin typeface="Verdana"/>
                  <a:ea typeface="Segoe UI Black"/>
                  <a:cs typeface="Segoe UI Black"/>
                </a:rPr>
                <a:t>руб.</a:t>
              </a:r>
              <a:endParaRPr dirty="0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FB7F352-B79F-4AE3-B409-B268FBFF65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auto">
          <a:xfrm rot="2154751">
            <a:off x="2698858" y="3786162"/>
            <a:ext cx="1065163" cy="1521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D5E07A-BFEB-43EA-9087-880D9C97E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9219" y="2965640"/>
            <a:ext cx="1582729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defRPr/>
            </a:pPr>
            <a:r>
              <a:rPr lang="ru-RU" sz="1200" i="1" dirty="0">
                <a:solidFill>
                  <a:srgbClr val="88EA2E"/>
                </a:solidFill>
                <a:latin typeface="Verdana"/>
              </a:rPr>
              <a:t>Не нужно подключение</a:t>
            </a:r>
            <a:br>
              <a:rPr lang="ru-RU" sz="1200" i="1" dirty="0">
                <a:solidFill>
                  <a:srgbClr val="88EA2E"/>
                </a:solidFill>
                <a:latin typeface="Verdana"/>
              </a:rPr>
            </a:br>
            <a:r>
              <a:rPr lang="ru-RU" sz="1200" i="1" dirty="0">
                <a:solidFill>
                  <a:srgbClr val="88EA2E"/>
                </a:solidFill>
                <a:latin typeface="Verdana"/>
              </a:rPr>
              <a:t>к сети</a:t>
            </a:r>
            <a:endParaRPr lang="en-US" sz="1200" i="1" dirty="0">
              <a:solidFill>
                <a:srgbClr val="88EA2E"/>
              </a:solidFill>
              <a:latin typeface="Verdana"/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BDBA0332-9E6B-4166-8A49-8263CD0B6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938" y="4077072"/>
            <a:ext cx="931697" cy="3183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sz="1100" dirty="0">
                <a:solidFill>
                  <a:schemeClr val="bg1"/>
                </a:solidFill>
                <a:latin typeface="Verdana"/>
              </a:rPr>
              <a:t>521091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22328369-B3D9-4E98-9F62-68EAF7390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939" y="4318091"/>
            <a:ext cx="2485317" cy="667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latin typeface="Verdana"/>
                <a:ea typeface="Calibri"/>
                <a:cs typeface="Times New Roman"/>
              </a:rPr>
              <a:t>Пылесос автомобильный аккумуляторный «</a:t>
            </a:r>
            <a:r>
              <a:rPr lang="en-US" sz="1200" b="1" dirty="0">
                <a:solidFill>
                  <a:schemeClr val="bg1"/>
                </a:solidFill>
                <a:latin typeface="Verdana"/>
                <a:ea typeface="Calibri"/>
                <a:cs typeface="Times New Roman"/>
              </a:rPr>
              <a:t>HVC120Li»</a:t>
            </a:r>
            <a:endParaRPr lang="ru-RU" sz="1200" b="1" dirty="0">
              <a:solidFill>
                <a:schemeClr val="bg1"/>
              </a:solidFill>
              <a:latin typeface="Verdana"/>
              <a:ea typeface="Calibri"/>
              <a:cs typeface="Times New Roman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24B23A-E62E-48AB-B004-8F894F774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188" y="5006132"/>
            <a:ext cx="1399230" cy="307777"/>
          </a:xfrm>
          <a:prstGeom prst="rect">
            <a:avLst/>
          </a:prstGeom>
          <a:solidFill>
            <a:srgbClr val="5EB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algn="ctr">
              <a:defRPr/>
            </a:pPr>
            <a:r>
              <a:rPr lang="ru-RU" sz="1400" i="0" dirty="0">
                <a:solidFill>
                  <a:schemeClr val="bg1"/>
                </a:solidFill>
                <a:latin typeface="Verdana"/>
              </a:rPr>
              <a:t>4 576 </a:t>
            </a:r>
            <a:r>
              <a:rPr lang="ru-RU" sz="1400" dirty="0">
                <a:solidFill>
                  <a:schemeClr val="bg1"/>
                </a:solidFill>
                <a:latin typeface="Verdana"/>
                <a:ea typeface="Segoe UI Black"/>
                <a:cs typeface="Segoe UI Black"/>
              </a:rPr>
              <a:t>руб.</a:t>
            </a:r>
            <a:endParaRPr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3FFF1A-FDE9-409E-A012-A42AD227AB12}"/>
              </a:ext>
            </a:extLst>
          </p:cNvPr>
          <p:cNvSpPr txBox="1"/>
          <p:nvPr/>
        </p:nvSpPr>
        <p:spPr>
          <a:xfrm>
            <a:off x="357097" y="6467359"/>
            <a:ext cx="234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*цены актуальны на 5.09.22</a:t>
            </a:r>
          </a:p>
        </p:txBody>
      </p:sp>
    </p:spTree>
    <p:extLst>
      <p:ext uri="{BB962C8B-B14F-4D97-AF65-F5344CB8AC3E}">
        <p14:creationId xmlns:p14="http://schemas.microsoft.com/office/powerpoint/2010/main" val="36578473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19897</TotalTime>
  <Words>2071</Words>
  <Application>Microsoft Office PowerPoint</Application>
  <PresentationFormat>Экран (4:3)</PresentationFormat>
  <Paragraphs>481</Paragraphs>
  <Slides>55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2" baseType="lpstr">
      <vt:lpstr>Segoe UI</vt:lpstr>
      <vt:lpstr>Calibri Light</vt:lpstr>
      <vt:lpstr>Calibri</vt:lpstr>
      <vt:lpstr>Arial</vt:lpstr>
      <vt:lpstr>Verdana</vt:lpstr>
      <vt:lpstr>Tahoma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Общая презентация_новинки 2022</dc:title>
  <dc:creator>Тукмакова Полина Викторовна</dc:creator>
  <cp:lastModifiedBy>Студеникина Оксана</cp:lastModifiedBy>
  <cp:revision>4241</cp:revision>
  <dcterms:created xsi:type="dcterms:W3CDTF">2019-12-23T08:30:56Z</dcterms:created>
  <dcterms:modified xsi:type="dcterms:W3CDTF">2022-10-28T12:35:10Z</dcterms:modified>
</cp:coreProperties>
</file>