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78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5" r:id="rId16"/>
    <p:sldId id="276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egoe UI Light" panose="020B0502040204020203" pitchFamily="34" charset="0"/>
      <p:regular r:id="rId22"/>
      <p:italic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Montserrat Black" panose="00000A00000000000000" pitchFamily="2" charset="-52"/>
      <p:bold r:id="rId28"/>
      <p:boldItalic r:id="rId29"/>
    </p:embeddedFont>
    <p:embeddedFont>
      <p:font typeface="Segoe UI Black" panose="020B0A02040204020203" pitchFamily="34" charset="0"/>
      <p:bold r:id="rId30"/>
      <p:boldItalic r:id="rId31"/>
    </p:embeddedFont>
    <p:embeddedFont>
      <p:font typeface="Montserrat SemiBold Italic" panose="00000700000000000000" pitchFamily="2" charset="-52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egoe UI Semibold" panose="020B0702040204020203" pitchFamily="34" charset="0"/>
      <p:bold r:id="rId35"/>
      <p:bold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6E"/>
    <a:srgbClr val="B6544E"/>
    <a:srgbClr val="B1C92D"/>
    <a:srgbClr val="CBA57F"/>
    <a:srgbClr val="F3C44F"/>
    <a:srgbClr val="818C44"/>
    <a:srgbClr val="5830A0"/>
    <a:srgbClr val="2F5597"/>
    <a:srgbClr val="FD455F"/>
    <a:srgbClr val="F4E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8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81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51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3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9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2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7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65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2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71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7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E8D99-12EA-4CDF-AB15-0B53D9DEB73F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E1029-293B-4BC2-A809-532457DD4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8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6.png"/><Relationship Id="rId7" Type="http://schemas.openxmlformats.org/officeDocument/2006/relationships/image" Target="../media/image4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8.jpg"/><Relationship Id="rId7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50.jpg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53.jp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12" Type="http://schemas.openxmlformats.org/officeDocument/2006/relationships/image" Target="../media/image56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13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svg"/><Relationship Id="rId5" Type="http://schemas.openxmlformats.org/officeDocument/2006/relationships/image" Target="../media/image12.png"/><Relationship Id="rId10" Type="http://schemas.openxmlformats.org/officeDocument/2006/relationships/image" Target="../media/image52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9.jpeg"/><Relationship Id="rId7" Type="http://schemas.openxmlformats.org/officeDocument/2006/relationships/image" Target="../media/image1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D787256-BA20-4167-BFA8-83084B550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825" r="12034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A2D44E-2CEB-4B2D-BB56-1039D5A5AE0A}"/>
              </a:ext>
            </a:extLst>
          </p:cNvPr>
          <p:cNvSpPr txBox="1"/>
          <p:nvPr/>
        </p:nvSpPr>
        <p:spPr>
          <a:xfrm>
            <a:off x="656176" y="5613095"/>
            <a:ext cx="3038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solidFill>
                  <a:srgbClr val="21A4FE"/>
                </a:solidFill>
                <a:latin typeface="Montserrat SemiBold Italic" panose="00000700000000000000" pitchFamily="2" charset="-52"/>
              </a:rPr>
              <a:t>#</a:t>
            </a:r>
            <a:r>
              <a:rPr lang="en-US" sz="3200" dirty="0" err="1">
                <a:solidFill>
                  <a:srgbClr val="21A4FE"/>
                </a:solidFill>
                <a:latin typeface="Montserrat SemiBold Italic" panose="00000700000000000000" pitchFamily="2" charset="-52"/>
              </a:rPr>
              <a:t>oasis_bottle</a:t>
            </a:r>
            <a:endParaRPr lang="ru-RU" sz="3200" dirty="0">
              <a:solidFill>
                <a:srgbClr val="21A4FE"/>
              </a:solidFill>
              <a:latin typeface="Montserrat SemiBold Italic" panose="000007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B90748-6DAB-47AA-806C-D6B28F4DCCE8}"/>
              </a:ext>
            </a:extLst>
          </p:cNvPr>
          <p:cNvSpPr txBox="1"/>
          <p:nvPr/>
        </p:nvSpPr>
        <p:spPr>
          <a:xfrm>
            <a:off x="656176" y="2705724"/>
            <a:ext cx="36968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БУТЫЛКИ </a:t>
            </a:r>
          </a:p>
          <a:p>
            <a:r>
              <a:rPr lang="ru-RU" sz="4400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ДЛЯ ВОДЫ</a:t>
            </a:r>
          </a:p>
        </p:txBody>
      </p:sp>
    </p:spTree>
    <p:extLst>
      <p:ext uri="{BB962C8B-B14F-4D97-AF65-F5344CB8AC3E}">
        <p14:creationId xmlns:p14="http://schemas.microsoft.com/office/powerpoint/2010/main" val="337406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A288A1-F5F5-4797-AAA9-86B06CC6EEA5}"/>
              </a:ext>
            </a:extLst>
          </p:cNvPr>
          <p:cNvSpPr txBox="1"/>
          <p:nvPr/>
        </p:nvSpPr>
        <p:spPr>
          <a:xfrm>
            <a:off x="190129" y="19887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LIFESTYLE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0D95ECE-DCDC-4555-902D-F7291BD1DA79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FD4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A12929-A6DD-4067-ABB8-8EE2DBE64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72" y="383542"/>
            <a:ext cx="3792628" cy="3792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5CB493-37B2-4296-96B9-6B7064AC13C1}"/>
              </a:ext>
            </a:extLst>
          </p:cNvPr>
          <p:cNvSpPr txBox="1"/>
          <p:nvPr/>
        </p:nvSpPr>
        <p:spPr>
          <a:xfrm>
            <a:off x="5443378" y="5074389"/>
            <a:ext cx="213071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Возможность гравировки на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металлической крышке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Минималистичный дизайн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356353DF-E855-44B0-A9E7-08B3D768F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092" y="4217619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10028901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AB8B5B92-5E78-41A7-8452-5DAADAF62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092" y="4420539"/>
            <a:ext cx="14537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Spring»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8812D5E6-E7CB-4AD2-999F-F465E8940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343" y="4755940"/>
            <a:ext cx="1102660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1 033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0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A205894F-A41C-414E-A8C0-C1476AA9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32" y="6107809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51BBDF37-D680-4084-918D-B6B361F3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25" y="5724737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F4BF97-0DB8-4D22-B183-2F3FD4F7B922}"/>
              </a:ext>
            </a:extLst>
          </p:cNvPr>
          <p:cNvSpPr txBox="1"/>
          <p:nvPr/>
        </p:nvSpPr>
        <p:spPr>
          <a:xfrm>
            <a:off x="5767605" y="5718065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690074-8A63-48C0-8F6F-EBADC244E733}"/>
              </a:ext>
            </a:extLst>
          </p:cNvPr>
          <p:cNvSpPr txBox="1"/>
          <p:nvPr/>
        </p:nvSpPr>
        <p:spPr>
          <a:xfrm>
            <a:off x="5763732" y="6106330"/>
            <a:ext cx="1321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Тритан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/алюминий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F40E7E56-2DB2-4664-8EAA-4C4CB1BBF841}"/>
              </a:ext>
            </a:extLst>
          </p:cNvPr>
          <p:cNvSpPr/>
          <p:nvPr/>
        </p:nvSpPr>
        <p:spPr>
          <a:xfrm rot="5400000">
            <a:off x="8507181" y="5156793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520F753-88D8-41B5-88D6-9D73E861F6DB}"/>
              </a:ext>
            </a:extLst>
          </p:cNvPr>
          <p:cNvSpPr/>
          <p:nvPr/>
        </p:nvSpPr>
        <p:spPr>
          <a:xfrm rot="5400000">
            <a:off x="8507181" y="5765868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329FF61E-C7F9-41BF-B948-182E6538FA2B}"/>
              </a:ext>
            </a:extLst>
          </p:cNvPr>
          <p:cNvSpPr/>
          <p:nvPr/>
        </p:nvSpPr>
        <p:spPr>
          <a:xfrm rot="5400000">
            <a:off x="8507181" y="5968893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4693A4E3-0918-4BA7-86AD-DDB712399BFD}"/>
              </a:ext>
            </a:extLst>
          </p:cNvPr>
          <p:cNvSpPr/>
          <p:nvPr/>
        </p:nvSpPr>
        <p:spPr>
          <a:xfrm rot="5400000">
            <a:off x="8507181" y="5562843"/>
            <a:ext cx="155222" cy="15522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81493F2-D9B1-4CAE-AA5A-6291FC7285D2}"/>
              </a:ext>
            </a:extLst>
          </p:cNvPr>
          <p:cNvSpPr/>
          <p:nvPr/>
        </p:nvSpPr>
        <p:spPr>
          <a:xfrm rot="5400000">
            <a:off x="8507181" y="5359818"/>
            <a:ext cx="155222" cy="15522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3EC6EA6-7C8F-4523-BA5D-0B7E9DADC5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16" y="4223973"/>
            <a:ext cx="816179" cy="81617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D0DE38E7-48E7-4526-BD49-AD6075C90A30}"/>
              </a:ext>
            </a:extLst>
          </p:cNvPr>
          <p:cNvGrpSpPr/>
          <p:nvPr/>
        </p:nvGrpSpPr>
        <p:grpSpPr>
          <a:xfrm>
            <a:off x="5328320" y="3752194"/>
            <a:ext cx="1125629" cy="276999"/>
            <a:chOff x="7121218" y="4835573"/>
            <a:chExt cx="1125629" cy="276999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AC44C95C-9583-4E03-9C79-54B5A455814E}"/>
                </a:ext>
              </a:extLst>
            </p:cNvPr>
            <p:cNvSpPr/>
            <p:nvPr/>
          </p:nvSpPr>
          <p:spPr>
            <a:xfrm>
              <a:off x="7146151" y="4835573"/>
              <a:ext cx="1075765" cy="27699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3DFCF7E-6097-40D2-BDA2-79DA1F098232}"/>
                </a:ext>
              </a:extLst>
            </p:cNvPr>
            <p:cNvSpPr txBox="1"/>
            <p:nvPr/>
          </p:nvSpPr>
          <p:spPr>
            <a:xfrm>
              <a:off x="7121218" y="4844557"/>
              <a:ext cx="11256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" panose="020B0502040204020203" pitchFamily="34" charset="0"/>
                </a:rPr>
                <a:t>Хит продаж </a:t>
              </a:r>
              <a:r>
                <a:rPr lang="en-US" sz="105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" panose="020B0502040204020203" pitchFamily="34" charset="0"/>
                </a:rPr>
                <a:t>PF</a:t>
              </a:r>
              <a:endParaRPr lang="ru-RU" sz="105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BE53D26-C79B-4151-81D6-87831D867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5" r="33109" b="21688"/>
          <a:stretch/>
        </p:blipFill>
        <p:spPr>
          <a:xfrm>
            <a:off x="122924" y="3384739"/>
            <a:ext cx="2007993" cy="34732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2AC43A1-0043-45FA-9067-25043C870D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6" r="34218"/>
          <a:stretch/>
        </p:blipFill>
        <p:spPr>
          <a:xfrm>
            <a:off x="3553171" y="373304"/>
            <a:ext cx="1571242" cy="37715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43DC480-F0A0-4C3A-A06C-A289B0B3EAED}"/>
              </a:ext>
            </a:extLst>
          </p:cNvPr>
          <p:cNvSpPr txBox="1"/>
          <p:nvPr/>
        </p:nvSpPr>
        <p:spPr>
          <a:xfrm>
            <a:off x="302760" y="1802959"/>
            <a:ext cx="27574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Поверхность с матовым напылением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«металлик»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Кольцо на крышке с цветной вставкой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Возможность круговой гравировки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xmlns="" id="{59529910-FCBB-48B2-9EAA-29A4AB6C5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74" y="946189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10046300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xmlns="" id="{D7349618-EDD3-40A9-ACCE-481C34653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74" y="1149109"/>
            <a:ext cx="229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Спортивная 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 err="1">
                <a:latin typeface="Segoe UI Semibold" panose="020B0702040204020203" pitchFamily="34" charset="0"/>
              </a:rPr>
              <a:t>Grom</a:t>
            </a:r>
            <a:r>
              <a:rPr lang="en-US" sz="1200" dirty="0">
                <a:latin typeface="Segoe UI Semibold" panose="020B0702040204020203" pitchFamily="34" charset="0"/>
              </a:rPr>
              <a:t>»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xmlns="" id="{BDDC4F62-F034-4045-9F77-4155C8186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25" y="1484510"/>
            <a:ext cx="967280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732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2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7FE6160E-C101-4736-88B6-0C302DF1F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4" y="2967085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F0F8F763-3F1E-478A-AA75-991D1D38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7" y="2584013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1B49BEA-FF87-4298-BA34-5DD43AED1D68}"/>
              </a:ext>
            </a:extLst>
          </p:cNvPr>
          <p:cNvSpPr txBox="1"/>
          <p:nvPr/>
        </p:nvSpPr>
        <p:spPr>
          <a:xfrm>
            <a:off x="626987" y="2577341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650 мл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4825F06-359D-42D3-BA85-E4D49913B137}"/>
              </a:ext>
            </a:extLst>
          </p:cNvPr>
          <p:cNvSpPr txBox="1"/>
          <p:nvPr/>
        </p:nvSpPr>
        <p:spPr>
          <a:xfrm>
            <a:off x="623114" y="2965606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Алюминий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F866682C-2533-4C8B-B963-EAAE3532D9A3}"/>
              </a:ext>
            </a:extLst>
          </p:cNvPr>
          <p:cNvSpPr/>
          <p:nvPr/>
        </p:nvSpPr>
        <p:spPr>
          <a:xfrm rot="5400000">
            <a:off x="3195440" y="1885363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64372EFF-0407-4DB6-A050-33DA216B86E7}"/>
              </a:ext>
            </a:extLst>
          </p:cNvPr>
          <p:cNvSpPr/>
          <p:nvPr/>
        </p:nvSpPr>
        <p:spPr>
          <a:xfrm rot="5400000">
            <a:off x="3195440" y="2494438"/>
            <a:ext cx="155222" cy="1552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E55650EE-BD10-4A7B-873C-81632969A73C}"/>
              </a:ext>
            </a:extLst>
          </p:cNvPr>
          <p:cNvSpPr/>
          <p:nvPr/>
        </p:nvSpPr>
        <p:spPr>
          <a:xfrm rot="5400000">
            <a:off x="3195440" y="2697463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A18A3503-30CC-4526-AF7E-6182F844C485}"/>
              </a:ext>
            </a:extLst>
          </p:cNvPr>
          <p:cNvSpPr/>
          <p:nvPr/>
        </p:nvSpPr>
        <p:spPr>
          <a:xfrm rot="5400000">
            <a:off x="3195440" y="2291413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79098561-4FBB-4693-9D0F-A51BC05B4A9E}"/>
              </a:ext>
            </a:extLst>
          </p:cNvPr>
          <p:cNvSpPr/>
          <p:nvPr/>
        </p:nvSpPr>
        <p:spPr>
          <a:xfrm rot="5400000">
            <a:off x="3195440" y="2088388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87E718C-1A09-4962-853A-D5BC3B2B2C08}"/>
              </a:ext>
            </a:extLst>
          </p:cNvPr>
          <p:cNvSpPr txBox="1"/>
          <p:nvPr/>
        </p:nvSpPr>
        <p:spPr>
          <a:xfrm>
            <a:off x="2274530" y="5175566"/>
            <a:ext cx="163538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Контрастный дизайн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Держатель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Широкое горлышко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xmlns="" id="{0CC830DE-DC12-4A60-B104-EADB5418C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244" y="4318796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8210701</a:t>
            </a: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xmlns="" id="{B6E921FA-433D-46B0-ACCE-5DB83DD2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244" y="4521716"/>
            <a:ext cx="23351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 для воды «</a:t>
            </a:r>
            <a:r>
              <a:rPr lang="en-US" sz="1200" dirty="0">
                <a:latin typeface="Segoe UI Semibold" panose="020B0702040204020203" pitchFamily="34" charset="0"/>
              </a:rPr>
              <a:t>Glendale»</a:t>
            </a: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xmlns="" id="{D7712213-FB45-43BB-8FE1-7FEA4FE6C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494" y="4857117"/>
            <a:ext cx="1051251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300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5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3F371B33-96BD-49A5-89FA-AEFD7442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84" y="6339692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234C00CC-F72C-4A2F-8701-7E0013F1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77" y="5956620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912105C-B53B-4897-BB23-CC0774268E52}"/>
              </a:ext>
            </a:extLst>
          </p:cNvPr>
          <p:cNvSpPr txBox="1"/>
          <p:nvPr/>
        </p:nvSpPr>
        <p:spPr>
          <a:xfrm>
            <a:off x="2598757" y="5949948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600 мл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AC84CA4-60BF-4933-8921-D0F49780F8A0}"/>
              </a:ext>
            </a:extLst>
          </p:cNvPr>
          <p:cNvSpPr txBox="1"/>
          <p:nvPr/>
        </p:nvSpPr>
        <p:spPr>
          <a:xfrm>
            <a:off x="2594884" y="6338213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Тритан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Рисунок 2">
            <a:extLst>
              <a:ext uri="{FF2B5EF4-FFF2-40B4-BE49-F238E27FC236}">
                <a16:creationId xmlns:a16="http://schemas.microsoft.com/office/drawing/2014/main" xmlns="" id="{705D6655-BDB2-4FC4-B0F9-238B3222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19" y="4857117"/>
            <a:ext cx="65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99C51053-068C-4777-9463-5453477C65FF}"/>
              </a:ext>
            </a:extLst>
          </p:cNvPr>
          <p:cNvSpPr/>
          <p:nvPr/>
        </p:nvSpPr>
        <p:spPr>
          <a:xfrm rot="5400000">
            <a:off x="1996917" y="5238019"/>
            <a:ext cx="155222" cy="15522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82E4E45A-D300-4638-BAC3-2F43226EB152}"/>
              </a:ext>
            </a:extLst>
          </p:cNvPr>
          <p:cNvSpPr/>
          <p:nvPr/>
        </p:nvSpPr>
        <p:spPr>
          <a:xfrm rot="5400000">
            <a:off x="1996917" y="5034994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F994EC87-2A90-41BF-BE93-D99EDFC40114}"/>
              </a:ext>
            </a:extLst>
          </p:cNvPr>
          <p:cNvSpPr/>
          <p:nvPr/>
        </p:nvSpPr>
        <p:spPr>
          <a:xfrm rot="5400000">
            <a:off x="1996917" y="4831969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77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035A586-7065-4DE9-B1FA-82EFC32B9E57}"/>
              </a:ext>
            </a:extLst>
          </p:cNvPr>
          <p:cNvSpPr/>
          <p:nvPr/>
        </p:nvSpPr>
        <p:spPr>
          <a:xfrm rot="5400000">
            <a:off x="5401804" y="-1149861"/>
            <a:ext cx="2592332" cy="4892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18483A-BED0-4C91-9EC8-A0CB06148D47}"/>
              </a:ext>
            </a:extLst>
          </p:cNvPr>
          <p:cNvSpPr txBox="1"/>
          <p:nvPr/>
        </p:nvSpPr>
        <p:spPr>
          <a:xfrm>
            <a:off x="190129" y="198875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LIFE STYLE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7129F7C-E6FD-4223-AED2-B28A38DADE92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FD4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15C1F8-A559-4D55-BC2F-7626025F4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" y="2592334"/>
            <a:ext cx="4254987" cy="4265666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1CB4EB7F-BF1C-4AF0-9562-B564C93C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29" y="925633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10031405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6B4C75F5-284D-499D-8E63-B719975FB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29" y="1128553"/>
            <a:ext cx="17268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 err="1">
                <a:latin typeface="Segoe UI Semibold" panose="020B0702040204020203" pitchFamily="34" charset="0"/>
              </a:rPr>
              <a:t>Tutti</a:t>
            </a:r>
            <a:r>
              <a:rPr lang="en-US" sz="1200" dirty="0">
                <a:latin typeface="Segoe UI Semibold" panose="020B0702040204020203" pitchFamily="34" charset="0"/>
              </a:rPr>
              <a:t> Frutti»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BE3E7D3B-93D5-4E7C-A5D6-D4F73529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9" y="1422759"/>
            <a:ext cx="1109115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1 230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0316C4-574A-4738-94EA-C85DEC60CEF3}"/>
              </a:ext>
            </a:extLst>
          </p:cNvPr>
          <p:cNvSpPr txBox="1"/>
          <p:nvPr/>
        </p:nvSpPr>
        <p:spPr>
          <a:xfrm>
            <a:off x="209415" y="1749316"/>
            <a:ext cx="164500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Ёмкость для фруктов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Трубка для питья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Легко разбирается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AA2FF0-0DB1-46EC-9F54-031C6F89F3CE}"/>
              </a:ext>
            </a:extLst>
          </p:cNvPr>
          <p:cNvSpPr txBox="1"/>
          <p:nvPr/>
        </p:nvSpPr>
        <p:spPr>
          <a:xfrm>
            <a:off x="2658053" y="1357349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740 мл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DCE175-A803-4532-8CA0-43160C6B1874}"/>
              </a:ext>
            </a:extLst>
          </p:cNvPr>
          <p:cNvSpPr txBox="1"/>
          <p:nvPr/>
        </p:nvSpPr>
        <p:spPr>
          <a:xfrm>
            <a:off x="2654180" y="1751203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Тритан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CDB0CCE2-09D1-4343-8B3B-3F0378422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57" y="1753668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AC2CF53F-C363-4100-B48D-42A57693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50" y="1370596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4F7D26F-9867-4616-BB37-CE27002B7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87" y="1267052"/>
            <a:ext cx="816179" cy="8161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CEA2459-E4EA-4E79-B594-150D9580AD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t="-2272" r="31976" b="18487"/>
          <a:stretch/>
        </p:blipFill>
        <p:spPr>
          <a:xfrm>
            <a:off x="5809518" y="2715937"/>
            <a:ext cx="3334481" cy="41420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3BF1DB8-16E1-401C-AE87-9122EFB51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47" y="5143478"/>
            <a:ext cx="816179" cy="816179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0462F8BE-292E-4225-B716-7C766DA9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862" y="3004840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10030704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921B40AD-0CF7-448D-A453-B5B587FE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862" y="3207760"/>
            <a:ext cx="132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Flow»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xmlns="" id="{7C51675B-3DA7-4834-A96F-9E2891C0F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113" y="3501966"/>
            <a:ext cx="1123482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1 106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6DBA1A-60FC-43F1-95A8-F7B8E01FB91B}"/>
              </a:ext>
            </a:extLst>
          </p:cNvPr>
          <p:cNvSpPr txBox="1"/>
          <p:nvPr/>
        </p:nvSpPr>
        <p:spPr>
          <a:xfrm>
            <a:off x="4559148" y="3828523"/>
            <a:ext cx="15552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Матовый пластик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Силиконовая петля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F31958-68C8-40A4-9952-FE262AB38CE0}"/>
              </a:ext>
            </a:extLst>
          </p:cNvPr>
          <p:cNvSpPr txBox="1"/>
          <p:nvPr/>
        </p:nvSpPr>
        <p:spPr>
          <a:xfrm>
            <a:off x="4921366" y="4306756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650 мл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1A360A-4A93-43E2-AA4C-28BCC7902FFE}"/>
              </a:ext>
            </a:extLst>
          </p:cNvPr>
          <p:cNvSpPr txBox="1"/>
          <p:nvPr/>
        </p:nvSpPr>
        <p:spPr>
          <a:xfrm>
            <a:off x="4917493" y="4700610"/>
            <a:ext cx="6126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Тритан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E2C869CF-D90F-430E-9E42-7A214B5C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70" y="4703075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F6E39434-4A84-4E83-9F4B-E54A99FB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63" y="4320003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64E7DC2-4F87-4554-86EA-655C47FB253F}"/>
              </a:ext>
            </a:extLst>
          </p:cNvPr>
          <p:cNvSpPr/>
          <p:nvPr/>
        </p:nvSpPr>
        <p:spPr>
          <a:xfrm>
            <a:off x="2414671" y="2138194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4F55E265-9A87-4B05-99F6-CD566133E49A}"/>
              </a:ext>
            </a:extLst>
          </p:cNvPr>
          <p:cNvSpPr/>
          <p:nvPr/>
        </p:nvSpPr>
        <p:spPr>
          <a:xfrm>
            <a:off x="3020305" y="2138193"/>
            <a:ext cx="155222" cy="155222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C5E49133-7999-4DD7-BFE4-F06FC6AD9DBC}"/>
              </a:ext>
            </a:extLst>
          </p:cNvPr>
          <p:cNvSpPr/>
          <p:nvPr/>
        </p:nvSpPr>
        <p:spPr>
          <a:xfrm>
            <a:off x="3424063" y="2138193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033F5817-884E-4F08-8C22-6742CB2220D8}"/>
              </a:ext>
            </a:extLst>
          </p:cNvPr>
          <p:cNvSpPr/>
          <p:nvPr/>
        </p:nvSpPr>
        <p:spPr>
          <a:xfrm>
            <a:off x="2818427" y="2138193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6D02EADB-2FE9-4696-AE99-BCCCE8F78782}"/>
              </a:ext>
            </a:extLst>
          </p:cNvPr>
          <p:cNvSpPr/>
          <p:nvPr/>
        </p:nvSpPr>
        <p:spPr>
          <a:xfrm>
            <a:off x="2616549" y="2138194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49CA011D-2CC3-4C33-97D1-ECC7DB595079}"/>
              </a:ext>
            </a:extLst>
          </p:cNvPr>
          <p:cNvSpPr/>
          <p:nvPr/>
        </p:nvSpPr>
        <p:spPr>
          <a:xfrm rot="16200000">
            <a:off x="3625942" y="2138193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4B77E318-3090-4690-85F0-7E89D3E94B58}"/>
              </a:ext>
            </a:extLst>
          </p:cNvPr>
          <p:cNvSpPr/>
          <p:nvPr/>
        </p:nvSpPr>
        <p:spPr>
          <a:xfrm>
            <a:off x="3222184" y="2138193"/>
            <a:ext cx="155222" cy="1552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6FACA1D3-22CA-45D7-A96C-0062F4337841}"/>
              </a:ext>
            </a:extLst>
          </p:cNvPr>
          <p:cNvSpPr/>
          <p:nvPr/>
        </p:nvSpPr>
        <p:spPr>
          <a:xfrm>
            <a:off x="4659029" y="6089475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FDBAA807-0893-46F2-863B-F2C91B604CD4}"/>
              </a:ext>
            </a:extLst>
          </p:cNvPr>
          <p:cNvSpPr/>
          <p:nvPr/>
        </p:nvSpPr>
        <p:spPr>
          <a:xfrm>
            <a:off x="5260920" y="6089474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A41057B7-DDAB-4D95-8306-F38CBC47AEF4}"/>
              </a:ext>
            </a:extLst>
          </p:cNvPr>
          <p:cNvSpPr/>
          <p:nvPr/>
        </p:nvSpPr>
        <p:spPr>
          <a:xfrm>
            <a:off x="5062785" y="6089474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873BA5AC-FF0C-4726-B602-DBB3F5A6D41A}"/>
              </a:ext>
            </a:extLst>
          </p:cNvPr>
          <p:cNvSpPr/>
          <p:nvPr/>
        </p:nvSpPr>
        <p:spPr>
          <a:xfrm>
            <a:off x="4860907" y="6089475"/>
            <a:ext cx="155222" cy="15522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8AEFEBC7-75A5-4708-86A0-B281600BC60F}"/>
              </a:ext>
            </a:extLst>
          </p:cNvPr>
          <p:cNvSpPr/>
          <p:nvPr/>
        </p:nvSpPr>
        <p:spPr>
          <a:xfrm rot="16200000">
            <a:off x="5462799" y="6089474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73E950AC-CE97-4F3A-A855-2E36B415D8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4" r="38321" b="20349"/>
          <a:stretch/>
        </p:blipFill>
        <p:spPr>
          <a:xfrm rot="18264184">
            <a:off x="7727737" y="-266676"/>
            <a:ext cx="1344828" cy="3277215"/>
          </a:xfrm>
          <a:prstGeom prst="rect">
            <a:avLst/>
          </a:prstGeom>
        </p:spPr>
      </p:pic>
      <p:sp>
        <p:nvSpPr>
          <p:cNvPr id="50" name="TextBox 11">
            <a:extLst>
              <a:ext uri="{FF2B5EF4-FFF2-40B4-BE49-F238E27FC236}">
                <a16:creationId xmlns:a16="http://schemas.microsoft.com/office/drawing/2014/main" xmlns="" id="{837A332F-0780-4836-8794-5D71BBE2C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528" y="312977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10055000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xmlns="" id="{5F467B50-F4EC-4100-99D9-F26F6D80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528" y="515897"/>
            <a:ext cx="20863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Стеклянная бутылка «</a:t>
            </a:r>
            <a:r>
              <a:rPr lang="en-US" sz="1200" dirty="0">
                <a:latin typeface="Segoe UI Semibold" panose="020B0702040204020203" pitchFamily="34" charset="0"/>
              </a:rPr>
              <a:t>Kai»</a:t>
            </a: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xmlns="" id="{64BEFB57-CCA0-4EAA-9DE8-569A06AE5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779" y="837975"/>
            <a:ext cx="1139816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351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23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14C8954-EF57-460A-94AD-80AEAC48B129}"/>
              </a:ext>
            </a:extLst>
          </p:cNvPr>
          <p:cNvSpPr txBox="1"/>
          <p:nvPr/>
        </p:nvSpPr>
        <p:spPr>
          <a:xfrm>
            <a:off x="4542814" y="1164532"/>
            <a:ext cx="25571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Силиконовый чехол для прочности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Бамбуковая крышка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1133F2D-32F3-4AE4-88E7-B219A81611BB}"/>
              </a:ext>
            </a:extLst>
          </p:cNvPr>
          <p:cNvSpPr txBox="1"/>
          <p:nvPr/>
        </p:nvSpPr>
        <p:spPr>
          <a:xfrm>
            <a:off x="4866121" y="1689377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540 мл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1A20055-3D18-4F79-B69D-85E0F5059505}"/>
              </a:ext>
            </a:extLst>
          </p:cNvPr>
          <p:cNvSpPr txBox="1"/>
          <p:nvPr/>
        </p:nvSpPr>
        <p:spPr>
          <a:xfrm>
            <a:off x="4862248" y="2083231"/>
            <a:ext cx="1697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Стекло, силикон, дерево</a:t>
            </a:r>
          </a:p>
        </p:txBody>
      </p:sp>
      <p:pic>
        <p:nvPicPr>
          <p:cNvPr id="56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3F34E271-F1CD-43DC-9936-A5BD5EF5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25" y="2085696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A2EEC5B5-DEF4-4115-9F24-93CF0599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18" y="1702624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07B13EEF-917E-4465-A09D-06222C55F57C}"/>
              </a:ext>
            </a:extLst>
          </p:cNvPr>
          <p:cNvGrpSpPr/>
          <p:nvPr/>
        </p:nvGrpSpPr>
        <p:grpSpPr>
          <a:xfrm>
            <a:off x="8038761" y="2058389"/>
            <a:ext cx="1125629" cy="276999"/>
            <a:chOff x="7121218" y="4835573"/>
            <a:chExt cx="1125629" cy="276999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xmlns="" id="{6057B18C-308A-4274-A537-0BF0F271B685}"/>
                </a:ext>
              </a:extLst>
            </p:cNvPr>
            <p:cNvSpPr/>
            <p:nvPr/>
          </p:nvSpPr>
          <p:spPr>
            <a:xfrm>
              <a:off x="7146151" y="4835573"/>
              <a:ext cx="1075765" cy="27699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45918123-0893-44C0-A483-5FE2041DE036}"/>
                </a:ext>
              </a:extLst>
            </p:cNvPr>
            <p:cNvSpPr txBox="1"/>
            <p:nvPr/>
          </p:nvSpPr>
          <p:spPr>
            <a:xfrm>
              <a:off x="7121218" y="4844557"/>
              <a:ext cx="11256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" panose="020B0502040204020203" pitchFamily="34" charset="0"/>
                </a:rPr>
                <a:t>Хит продаж </a:t>
              </a:r>
              <a:r>
                <a:rPr lang="en-US" sz="105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" panose="020B0502040204020203" pitchFamily="34" charset="0"/>
                </a:rPr>
                <a:t>PF</a:t>
              </a:r>
              <a:endParaRPr lang="ru-RU" sz="105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59A638CB-A217-49CA-A1C2-A8382776C3DB}"/>
              </a:ext>
            </a:extLst>
          </p:cNvPr>
          <p:cNvSpPr/>
          <p:nvPr/>
        </p:nvSpPr>
        <p:spPr>
          <a:xfrm>
            <a:off x="6764009" y="2134223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391ABFAF-C89D-40A2-9FFE-753AFBE222FB}"/>
              </a:ext>
            </a:extLst>
          </p:cNvPr>
          <p:cNvSpPr/>
          <p:nvPr/>
        </p:nvSpPr>
        <p:spPr>
          <a:xfrm>
            <a:off x="7167765" y="2134222"/>
            <a:ext cx="155222" cy="155222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3A7D7418-E2C5-4889-9B18-84241687D446}"/>
              </a:ext>
            </a:extLst>
          </p:cNvPr>
          <p:cNvSpPr/>
          <p:nvPr/>
        </p:nvSpPr>
        <p:spPr>
          <a:xfrm>
            <a:off x="6965887" y="2134223"/>
            <a:ext cx="155222" cy="15522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B994C1E9-21FE-46CB-9FEE-99B39B54B42D}"/>
              </a:ext>
            </a:extLst>
          </p:cNvPr>
          <p:cNvSpPr/>
          <p:nvPr/>
        </p:nvSpPr>
        <p:spPr>
          <a:xfrm rot="16200000">
            <a:off x="7390008" y="2134222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BA643BC9-D8AC-40CF-BE7D-A132CF08C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786576" y="1529306"/>
            <a:ext cx="1758145" cy="4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7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ÑÑÑÐ»ÐºÐ° ÑÐ¿Ð¾ÑÑÐ¸Ð²Ð½Ð°Ñ Â«RadiusÂ» (Ð°ÑÑ. 10040102), ÑÐ¾ÑÐ¾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1" r="38345" b="3386"/>
          <a:stretch/>
        </p:blipFill>
        <p:spPr bwMode="auto">
          <a:xfrm>
            <a:off x="6217665" y="3368015"/>
            <a:ext cx="1106331" cy="338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1DB1874-A3D8-40DC-A88B-29398777E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9" r="37399"/>
          <a:stretch/>
        </p:blipFill>
        <p:spPr>
          <a:xfrm>
            <a:off x="7638550" y="3301466"/>
            <a:ext cx="1082520" cy="356536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5E572751-D0AC-4888-AA2E-BE2D631B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82" y="4896411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10040100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686CE625-6909-46E7-9150-A6B49B20C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82" y="5099331"/>
            <a:ext cx="23457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спортивная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Radius»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C1D5C0C3-E4FB-47AA-852D-0762F8D57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32" y="5450051"/>
            <a:ext cx="955647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995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3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3FC10D4E-37B8-417C-B17D-289338A7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91" y="5904328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A70AC266-9200-4C95-A115-D924A139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84" y="5521256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A061CC-FCF2-4ABC-9E8A-72E6BB3649E8}"/>
              </a:ext>
            </a:extLst>
          </p:cNvPr>
          <p:cNvSpPr txBox="1"/>
          <p:nvPr/>
        </p:nvSpPr>
        <p:spPr>
          <a:xfrm>
            <a:off x="2578264" y="551458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30 мл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56C3EF-6A39-4AB0-AFBE-157CC72354AE}"/>
              </a:ext>
            </a:extLst>
          </p:cNvPr>
          <p:cNvSpPr txBox="1"/>
          <p:nvPr/>
        </p:nvSpPr>
        <p:spPr>
          <a:xfrm>
            <a:off x="2574391" y="5902849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Тритан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29B92C-5B7C-4ACA-976B-16ADCAC0FD82}"/>
              </a:ext>
            </a:extLst>
          </p:cNvPr>
          <p:cNvSpPr txBox="1"/>
          <p:nvPr/>
        </p:nvSpPr>
        <p:spPr>
          <a:xfrm>
            <a:off x="482122" y="5768500"/>
            <a:ext cx="190308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Большой объем бутылки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Трубка для питья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Модный дизайн</a:t>
            </a:r>
          </a:p>
          <a:p>
            <a:pPr marL="171450" indent="-171450">
              <a:buFontTx/>
              <a:buChar char="-"/>
            </a:pP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Tx/>
              <a:buChar char="-"/>
            </a:pP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Tx/>
              <a:buChar char="-"/>
            </a:pP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08120036-66D1-4DC2-8DCE-DE1BB8A596CF}"/>
              </a:ext>
            </a:extLst>
          </p:cNvPr>
          <p:cNvGrpSpPr/>
          <p:nvPr/>
        </p:nvGrpSpPr>
        <p:grpSpPr>
          <a:xfrm>
            <a:off x="3826019" y="5599113"/>
            <a:ext cx="155222" cy="557653"/>
            <a:chOff x="8450839" y="5599113"/>
            <a:chExt cx="155222" cy="5576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31116A3F-18A0-45CE-8F90-D285B0A99990}"/>
                </a:ext>
              </a:extLst>
            </p:cNvPr>
            <p:cNvSpPr/>
            <p:nvPr/>
          </p:nvSpPr>
          <p:spPr>
            <a:xfrm rot="16200000">
              <a:off x="8450839" y="6001544"/>
              <a:ext cx="155222" cy="1552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877D9B6D-4CE4-4227-9B73-7BFCACC0A5BB}"/>
                </a:ext>
              </a:extLst>
            </p:cNvPr>
            <p:cNvSpPr/>
            <p:nvPr/>
          </p:nvSpPr>
          <p:spPr>
            <a:xfrm rot="16200000">
              <a:off x="8450839" y="5800328"/>
              <a:ext cx="155222" cy="15522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E6E30F31-E7C3-4ABF-8C19-541D798705B4}"/>
                </a:ext>
              </a:extLst>
            </p:cNvPr>
            <p:cNvSpPr/>
            <p:nvPr/>
          </p:nvSpPr>
          <p:spPr>
            <a:xfrm rot="16200000">
              <a:off x="8450839" y="5599113"/>
              <a:ext cx="155222" cy="1552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6D3D6E1-F77C-4093-A3AF-D9A644AD5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89" y="4335366"/>
            <a:ext cx="816179" cy="8161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51CC7E4-746D-4C94-A22B-92ABF8FE2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6904" y="4399719"/>
            <a:ext cx="1758145" cy="4517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75F9CD17-5A34-452A-94E3-9A0D5F56FF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31" y="3309428"/>
            <a:ext cx="1104939" cy="3469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C5C8A5-971D-4271-A6A5-384F795FE431}"/>
              </a:ext>
            </a:extLst>
          </p:cNvPr>
          <p:cNvSpPr txBox="1"/>
          <p:nvPr/>
        </p:nvSpPr>
        <p:spPr>
          <a:xfrm>
            <a:off x="190129" y="198875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ИНТЕРЕСНЫЙ ДИЗАЙН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6F3510A-74AA-4DF4-BED0-44D11B380A7C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58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F08C7EAA-2F25-4EEF-8C70-8FFF6C4FF4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6" r="25647" b="845"/>
          <a:stretch/>
        </p:blipFill>
        <p:spPr>
          <a:xfrm>
            <a:off x="4194495" y="-938"/>
            <a:ext cx="4949505" cy="3368953"/>
          </a:xfrm>
          <a:prstGeom prst="rect">
            <a:avLst/>
          </a:prstGeom>
        </p:spPr>
      </p:pic>
      <p:sp>
        <p:nvSpPr>
          <p:cNvPr id="24" name="TextBox 11">
            <a:extLst>
              <a:ext uri="{FF2B5EF4-FFF2-40B4-BE49-F238E27FC236}">
                <a16:creationId xmlns:a16="http://schemas.microsoft.com/office/drawing/2014/main" xmlns="" id="{45339B3E-A6D1-4C03-8856-8DA5C9D7E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49" y="1360107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10045002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C722130B-CD16-413C-B793-F45117521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49" y="1563027"/>
            <a:ext cx="1605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Gradient»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69B00D75-08B0-4673-BB61-F3B60FE7E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99" y="1892212"/>
            <a:ext cx="997053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965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7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A0CEBCA8-5A5C-437F-A3CD-DFA4CF619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38" y="2524113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7E85FDBE-09A5-4466-A1AA-F3561500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31" y="2141041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A56FD7E-D70B-4A97-A399-A04231B008CF}"/>
              </a:ext>
            </a:extLst>
          </p:cNvPr>
          <p:cNvSpPr txBox="1"/>
          <p:nvPr/>
        </p:nvSpPr>
        <p:spPr>
          <a:xfrm>
            <a:off x="2758711" y="2134369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74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E69DA7F-45B2-41EC-A9CB-DF9AD53223CC}"/>
              </a:ext>
            </a:extLst>
          </p:cNvPr>
          <p:cNvSpPr txBox="1"/>
          <p:nvPr/>
        </p:nvSpPr>
        <p:spPr>
          <a:xfrm>
            <a:off x="2754838" y="2522634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Алюминий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96F851-7A80-4F07-ACDA-204026876008}"/>
              </a:ext>
            </a:extLst>
          </p:cNvPr>
          <p:cNvSpPr txBox="1"/>
          <p:nvPr/>
        </p:nvSpPr>
        <p:spPr>
          <a:xfrm>
            <a:off x="557835" y="2210661"/>
            <a:ext cx="179408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Возможность круговой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гравировки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Трубка для питья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7E866FC-829C-4428-ABDD-0D9A8BFA3219}"/>
              </a:ext>
            </a:extLst>
          </p:cNvPr>
          <p:cNvGrpSpPr/>
          <p:nvPr/>
        </p:nvGrpSpPr>
        <p:grpSpPr>
          <a:xfrm rot="16200000">
            <a:off x="3524196" y="1572492"/>
            <a:ext cx="758868" cy="155222"/>
            <a:chOff x="699769" y="6466390"/>
            <a:chExt cx="758868" cy="155222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9CB98787-54BA-4C82-938B-C439FCAB5307}"/>
                </a:ext>
              </a:extLst>
            </p:cNvPr>
            <p:cNvSpPr/>
            <p:nvPr/>
          </p:nvSpPr>
          <p:spPr>
            <a:xfrm>
              <a:off x="699769" y="6466390"/>
              <a:ext cx="155222" cy="1552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844CA71D-FF9C-4D87-A41C-81661A74E217}"/>
                </a:ext>
              </a:extLst>
            </p:cNvPr>
            <p:cNvSpPr/>
            <p:nvPr/>
          </p:nvSpPr>
          <p:spPr>
            <a:xfrm>
              <a:off x="900985" y="6466390"/>
              <a:ext cx="155222" cy="15522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D4D9465F-6778-474D-B5BB-4A1E97501D13}"/>
                </a:ext>
              </a:extLst>
            </p:cNvPr>
            <p:cNvSpPr/>
            <p:nvPr/>
          </p:nvSpPr>
          <p:spPr>
            <a:xfrm>
              <a:off x="1102200" y="6466390"/>
              <a:ext cx="155222" cy="155222"/>
            </a:xfrm>
            <a:prstGeom prst="ellipse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A126A02D-229A-46B5-8BA1-C85404B2CF6B}"/>
                </a:ext>
              </a:extLst>
            </p:cNvPr>
            <p:cNvSpPr/>
            <p:nvPr/>
          </p:nvSpPr>
          <p:spPr>
            <a:xfrm>
              <a:off x="1303415" y="6466390"/>
              <a:ext cx="155222" cy="155222"/>
            </a:xfrm>
            <a:prstGeom prst="ellipse">
              <a:avLst/>
            </a:prstGeom>
            <a:solidFill>
              <a:srgbClr val="F68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551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8F35D3-79F0-4B99-B570-AD3A821B24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r="4447"/>
          <a:stretch/>
        </p:blipFill>
        <p:spPr>
          <a:xfrm>
            <a:off x="4474469" y="0"/>
            <a:ext cx="4676681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B292BC5-3936-424A-A820-F6DE24BCEF26}"/>
              </a:ext>
            </a:extLst>
          </p:cNvPr>
          <p:cNvGrpSpPr/>
          <p:nvPr/>
        </p:nvGrpSpPr>
        <p:grpSpPr>
          <a:xfrm>
            <a:off x="3023876" y="1307160"/>
            <a:ext cx="1125629" cy="276999"/>
            <a:chOff x="7121218" y="4835573"/>
            <a:chExt cx="1125629" cy="27699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EC4787E-A499-4347-B092-1B18D7C116FA}"/>
                </a:ext>
              </a:extLst>
            </p:cNvPr>
            <p:cNvSpPr/>
            <p:nvPr/>
          </p:nvSpPr>
          <p:spPr>
            <a:xfrm>
              <a:off x="7146151" y="4835573"/>
              <a:ext cx="1075765" cy="27699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1220F40-F745-4724-A6FF-1389FCB865FF}"/>
                </a:ext>
              </a:extLst>
            </p:cNvPr>
            <p:cNvSpPr txBox="1"/>
            <p:nvPr/>
          </p:nvSpPr>
          <p:spPr>
            <a:xfrm>
              <a:off x="7121218" y="4844557"/>
              <a:ext cx="112562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" panose="020B0502040204020203" pitchFamily="34" charset="0"/>
                </a:rPr>
                <a:t>Хит продаж </a:t>
              </a:r>
              <a:r>
                <a:rPr lang="en-US" sz="105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" panose="020B0502040204020203" pitchFamily="34" charset="0"/>
                </a:rPr>
                <a:t>PF</a:t>
              </a:r>
              <a:endParaRPr lang="ru-RU" sz="105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BA09B751-BF81-4CAF-BC95-8FAA36EB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604" y="779946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10049406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BC015843-F2CA-4309-9945-FBD73C8B8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604" y="982866"/>
            <a:ext cx="212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Вакуумная бутылка «</a:t>
            </a:r>
            <a:r>
              <a:rPr lang="en-US" sz="1200" dirty="0">
                <a:latin typeface="Segoe UI Semibold" panose="020B0702040204020203" pitchFamily="34" charset="0"/>
              </a:rPr>
              <a:t>Vasa</a:t>
            </a:r>
            <a:r>
              <a:rPr lang="ru-RU" sz="1200" dirty="0">
                <a:latin typeface="Segoe UI Semibold" panose="020B0702040204020203" pitchFamily="34" charset="0"/>
              </a:rPr>
              <a:t>»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4ECCB5AC-946F-4203-8697-80F87E336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855" y="1312051"/>
            <a:ext cx="1054574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617 </a:t>
            </a:r>
            <a:r>
              <a:rPr lang="ru-RU" altLang="ru-RU" sz="12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2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B99337F9-3384-43D3-BFE3-D791FEE8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14" y="2649511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FB07787F-48BC-420F-A8D5-98EF8BAA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07" y="2266439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DC34EF-A559-4CB8-B51C-3632AD177EC6}"/>
              </a:ext>
            </a:extLst>
          </p:cNvPr>
          <p:cNvSpPr txBox="1"/>
          <p:nvPr/>
        </p:nvSpPr>
        <p:spPr>
          <a:xfrm>
            <a:off x="2170487" y="2259767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500 мл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F8B4A2-0F54-4E52-95A6-681A1048221F}"/>
              </a:ext>
            </a:extLst>
          </p:cNvPr>
          <p:cNvSpPr txBox="1"/>
          <p:nvPr/>
        </p:nvSpPr>
        <p:spPr>
          <a:xfrm>
            <a:off x="2166614" y="2648032"/>
            <a:ext cx="14590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сталь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71477FC6-3FB8-457C-BC57-CCA526052C7D}"/>
              </a:ext>
            </a:extLst>
          </p:cNvPr>
          <p:cNvSpPr/>
          <p:nvPr/>
        </p:nvSpPr>
        <p:spPr>
          <a:xfrm rot="16200000">
            <a:off x="231718" y="2056605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C6FFA7B0-CAFD-4B12-9141-F5999E00D556}"/>
              </a:ext>
            </a:extLst>
          </p:cNvPr>
          <p:cNvSpPr/>
          <p:nvPr/>
        </p:nvSpPr>
        <p:spPr>
          <a:xfrm rot="16200000">
            <a:off x="231718" y="1855389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0098747D-4A6E-4EB8-BD19-CA9B395F58B8}"/>
              </a:ext>
            </a:extLst>
          </p:cNvPr>
          <p:cNvSpPr/>
          <p:nvPr/>
        </p:nvSpPr>
        <p:spPr>
          <a:xfrm rot="16200000">
            <a:off x="231718" y="1654174"/>
            <a:ext cx="155222" cy="155222"/>
          </a:xfrm>
          <a:prstGeom prst="ellipse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4FFD8F97-EEFA-4BAD-8F05-57C64384624A}"/>
              </a:ext>
            </a:extLst>
          </p:cNvPr>
          <p:cNvSpPr/>
          <p:nvPr/>
        </p:nvSpPr>
        <p:spPr>
          <a:xfrm rot="16200000">
            <a:off x="231718" y="1452959"/>
            <a:ext cx="155222" cy="155222"/>
          </a:xfrm>
          <a:prstGeom prst="ellipse">
            <a:avLst/>
          </a:prstGeom>
          <a:solidFill>
            <a:srgbClr val="81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AB9FA62-A385-4F4C-A409-5A920B4DA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66033" y="430685"/>
            <a:ext cx="1224686" cy="3147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C24ECCA-01CE-48BF-90AC-AB61DF6FD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42013" y="1823019"/>
            <a:ext cx="170756" cy="2933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6A67ADD-9391-46F4-8361-339A63FBD1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80963" y="1821638"/>
            <a:ext cx="170366" cy="2927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563165F-AD92-4BBB-A948-086EFE803922}"/>
              </a:ext>
            </a:extLst>
          </p:cNvPr>
          <p:cNvSpPr txBox="1"/>
          <p:nvPr/>
        </p:nvSpPr>
        <p:spPr>
          <a:xfrm>
            <a:off x="2152269" y="1841043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12 часов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49D61C2-2776-4FFC-93E7-B183A093B975}"/>
              </a:ext>
            </a:extLst>
          </p:cNvPr>
          <p:cNvSpPr txBox="1"/>
          <p:nvPr/>
        </p:nvSpPr>
        <p:spPr>
          <a:xfrm>
            <a:off x="3265114" y="1841043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48 часов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74DAB2D-2F93-4CB8-B96E-D6DD9AA136D9}"/>
              </a:ext>
            </a:extLst>
          </p:cNvPr>
          <p:cNvSpPr txBox="1"/>
          <p:nvPr/>
        </p:nvSpPr>
        <p:spPr>
          <a:xfrm>
            <a:off x="2167752" y="3022842"/>
            <a:ext cx="12795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Медная изоляция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25CC844-C7BD-4193-8D17-D3B769301D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1898820" y="3033357"/>
            <a:ext cx="262048" cy="2577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737774C8-33D2-405F-807E-06F38FEAB9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8" r="38907"/>
          <a:stretch/>
        </p:blipFill>
        <p:spPr>
          <a:xfrm>
            <a:off x="3188314" y="3475640"/>
            <a:ext cx="990892" cy="3202607"/>
          </a:xfrm>
          <a:prstGeom prst="rect">
            <a:avLst/>
          </a:prstGeom>
        </p:spPr>
      </p:pic>
      <p:sp>
        <p:nvSpPr>
          <p:cNvPr id="31" name="TextBox 11">
            <a:extLst>
              <a:ext uri="{FF2B5EF4-FFF2-40B4-BE49-F238E27FC236}">
                <a16:creationId xmlns:a16="http://schemas.microsoft.com/office/drawing/2014/main" xmlns="" id="{4C5EEBDF-A9CC-4FA1-BA39-E0ACE5D19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72" y="3885525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1004</a:t>
            </a:r>
            <a:r>
              <a:rPr lang="ru-RU" altLang="ru-RU" sz="1100" dirty="0">
                <a:latin typeface="Segoe UI Light" panose="020B0502040204020203" pitchFamily="34" charset="0"/>
              </a:rPr>
              <a:t>8803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xmlns="" id="{676EBC51-91BE-48FB-AB9F-C8B74CDD4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72" y="4088445"/>
            <a:ext cx="238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с вакуумной медной 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изоляцией</a:t>
            </a:r>
            <a:endParaRPr lang="en-US" sz="1200" dirty="0">
              <a:latin typeface="Segoe UI Semibold" panose="020B0702040204020203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xmlns="" id="{23CB4D82-400C-4A4B-A387-D14E575F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2" y="4547952"/>
            <a:ext cx="1050753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 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77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</a:t>
            </a:r>
            <a:r>
              <a:rPr lang="ru-RU" altLang="ru-RU" sz="12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4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F3F6599C-51CF-45FA-ADA4-550A8E8E8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82" y="5885412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12237034-027E-41CC-ADF1-AB9F7325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5" y="5502340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1BE6F50-69DC-4E21-86EE-A2AD16963DC6}"/>
              </a:ext>
            </a:extLst>
          </p:cNvPr>
          <p:cNvSpPr txBox="1"/>
          <p:nvPr/>
        </p:nvSpPr>
        <p:spPr>
          <a:xfrm>
            <a:off x="546455" y="5495668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650 мл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CF78003-E9ED-463F-ABCA-CFC87CA06AD8}"/>
              </a:ext>
            </a:extLst>
          </p:cNvPr>
          <p:cNvSpPr txBox="1"/>
          <p:nvPr/>
        </p:nvSpPr>
        <p:spPr>
          <a:xfrm>
            <a:off x="542582" y="5883933"/>
            <a:ext cx="14590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сталь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4A8FEA-5EC6-482E-9F5C-1F6409DB2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87983" y="4501901"/>
            <a:ext cx="1257171" cy="3230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F0F9DFA-C6B0-41EC-A98E-3F968441B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981" y="5058920"/>
            <a:ext cx="170756" cy="29339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1BDB3E9-72FC-4ABA-A962-4CB0E21B6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56931" y="5057539"/>
            <a:ext cx="170366" cy="2927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B5A5B41-613C-4DA2-9A53-54D54590C5F2}"/>
              </a:ext>
            </a:extLst>
          </p:cNvPr>
          <p:cNvSpPr txBox="1"/>
          <p:nvPr/>
        </p:nvSpPr>
        <p:spPr>
          <a:xfrm>
            <a:off x="528237" y="5076944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12 часов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2ACE1C9-1DDC-476E-B7E4-B531A33B4991}"/>
              </a:ext>
            </a:extLst>
          </p:cNvPr>
          <p:cNvSpPr txBox="1"/>
          <p:nvPr/>
        </p:nvSpPr>
        <p:spPr>
          <a:xfrm>
            <a:off x="1641082" y="5076944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48 часов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D20C58C-0915-44D2-BFB8-C7E5DE0EB75B}"/>
              </a:ext>
            </a:extLst>
          </p:cNvPr>
          <p:cNvSpPr txBox="1"/>
          <p:nvPr/>
        </p:nvSpPr>
        <p:spPr>
          <a:xfrm>
            <a:off x="543720" y="6258743"/>
            <a:ext cx="12795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Медная изоляция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3B9AAB0A-5A40-4B86-8F65-D98147B75B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flipH="1">
            <a:off x="274788" y="6269258"/>
            <a:ext cx="262048" cy="257776"/>
          </a:xfrm>
          <a:prstGeom prst="rect">
            <a:avLst/>
          </a:prstGeom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D1B0AA0C-4C15-4891-9882-70ACEF21DD49}"/>
              </a:ext>
            </a:extLst>
          </p:cNvPr>
          <p:cNvSpPr/>
          <p:nvPr/>
        </p:nvSpPr>
        <p:spPr>
          <a:xfrm rot="16200000">
            <a:off x="2943429" y="5388097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D47AAD83-0FCF-414A-A82C-CA01B06F8DAF}"/>
              </a:ext>
            </a:extLst>
          </p:cNvPr>
          <p:cNvSpPr/>
          <p:nvPr/>
        </p:nvSpPr>
        <p:spPr>
          <a:xfrm rot="16200000">
            <a:off x="2943429" y="5186150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FB83A44F-21A2-4E33-B71D-D1676E15FA94}"/>
              </a:ext>
            </a:extLst>
          </p:cNvPr>
          <p:cNvSpPr/>
          <p:nvPr/>
        </p:nvSpPr>
        <p:spPr>
          <a:xfrm rot="16200000">
            <a:off x="2943429" y="4984203"/>
            <a:ext cx="155222" cy="155222"/>
          </a:xfrm>
          <a:prstGeom prst="ellipse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9AD9D857-B126-4178-B46C-684E00C8C449}"/>
              </a:ext>
            </a:extLst>
          </p:cNvPr>
          <p:cNvSpPr/>
          <p:nvPr/>
        </p:nvSpPr>
        <p:spPr>
          <a:xfrm rot="16200000">
            <a:off x="229164" y="2870085"/>
            <a:ext cx="155222" cy="155222"/>
          </a:xfrm>
          <a:prstGeom prst="ellipse">
            <a:avLst/>
          </a:prstGeom>
          <a:solidFill>
            <a:srgbClr val="CBA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8ACA5EC1-AFD6-4774-810B-92EB61DA074D}"/>
              </a:ext>
            </a:extLst>
          </p:cNvPr>
          <p:cNvSpPr/>
          <p:nvPr/>
        </p:nvSpPr>
        <p:spPr>
          <a:xfrm rot="16200000">
            <a:off x="229164" y="2668869"/>
            <a:ext cx="155222" cy="1552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3544DE3E-3F3D-48FD-822A-FECFEBDDB68D}"/>
              </a:ext>
            </a:extLst>
          </p:cNvPr>
          <p:cNvSpPr/>
          <p:nvPr/>
        </p:nvSpPr>
        <p:spPr>
          <a:xfrm rot="16200000">
            <a:off x="229164" y="2467654"/>
            <a:ext cx="155222" cy="1552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D21CCD63-6355-44C9-A006-9402F4FEFC23}"/>
              </a:ext>
            </a:extLst>
          </p:cNvPr>
          <p:cNvSpPr/>
          <p:nvPr/>
        </p:nvSpPr>
        <p:spPr>
          <a:xfrm rot="16200000">
            <a:off x="229164" y="2266439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0F0F7E1A-77AA-4786-872D-EF37EC6A96D2}"/>
              </a:ext>
            </a:extLst>
          </p:cNvPr>
          <p:cNvSpPr/>
          <p:nvPr/>
        </p:nvSpPr>
        <p:spPr>
          <a:xfrm rot="16200000">
            <a:off x="2943429" y="5791991"/>
            <a:ext cx="155222" cy="1552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EB6343D5-3351-49BE-9779-908B453A1371}"/>
              </a:ext>
            </a:extLst>
          </p:cNvPr>
          <p:cNvSpPr/>
          <p:nvPr/>
        </p:nvSpPr>
        <p:spPr>
          <a:xfrm rot="16200000">
            <a:off x="2943429" y="5590044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32C3FCA7-DF6A-47E5-A357-7A9C94ED6596}"/>
              </a:ext>
            </a:extLst>
          </p:cNvPr>
          <p:cNvSpPr/>
          <p:nvPr/>
        </p:nvSpPr>
        <p:spPr>
          <a:xfrm rot="16200000">
            <a:off x="2943429" y="5993936"/>
            <a:ext cx="155222" cy="155222"/>
          </a:xfrm>
          <a:prstGeom prst="ellipse">
            <a:avLst/>
          </a:prstGeom>
          <a:solidFill>
            <a:srgbClr val="92D05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33E6926-7565-467E-9E8E-2294C00C6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0" y="247810"/>
            <a:ext cx="967662" cy="318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8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374923-CFBC-4198-80BA-9256DA0C8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BF72845-2CAD-4989-991E-7E94DC1F5475}"/>
              </a:ext>
            </a:extLst>
          </p:cNvPr>
          <p:cNvSpPr/>
          <p:nvPr/>
        </p:nvSpPr>
        <p:spPr>
          <a:xfrm>
            <a:off x="3960554" y="1356248"/>
            <a:ext cx="2555508" cy="31773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B20D1874-392D-4B9D-95A1-56C99ED3F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592" y="1356248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8711807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994BB233-1263-493D-AA52-E851CE9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592" y="1559168"/>
            <a:ext cx="18448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 err="1">
                <a:latin typeface="Segoe UI Semibold" panose="020B0702040204020203" pitchFamily="34" charset="0"/>
              </a:rPr>
              <a:t>Термобутылка</a:t>
            </a:r>
            <a:r>
              <a:rPr lang="ru-RU" sz="1200" dirty="0">
                <a:latin typeface="Segoe UI Semibold" panose="020B0702040204020203" pitchFamily="34" charset="0"/>
              </a:rPr>
              <a:t> «</a:t>
            </a:r>
            <a:r>
              <a:rPr lang="en-US" sz="1200" dirty="0">
                <a:latin typeface="Segoe UI Semibold" panose="020B0702040204020203" pitchFamily="34" charset="0"/>
              </a:rPr>
              <a:t>Grace</a:t>
            </a:r>
            <a:r>
              <a:rPr lang="ru-RU" sz="1200" dirty="0">
                <a:latin typeface="Segoe UI Semibold" panose="020B0702040204020203" pitchFamily="34" charset="0"/>
              </a:rPr>
              <a:t>»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483A36EA-9431-4ED5-BE31-7C61B742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842" y="1888353"/>
            <a:ext cx="1148915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371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33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8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474D96FE-20ED-481F-AADD-6AD409B2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2" y="3300979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2D10A0D1-B5E6-4152-B1A7-0975367AE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95" y="2917907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9B2D31-09A2-489A-984E-50B7A2075F3F}"/>
              </a:ext>
            </a:extLst>
          </p:cNvPr>
          <p:cNvSpPr txBox="1"/>
          <p:nvPr/>
        </p:nvSpPr>
        <p:spPr>
          <a:xfrm>
            <a:off x="4329475" y="2911235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320 мл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DBC444-3DC8-4913-8E54-78637B5B540B}"/>
              </a:ext>
            </a:extLst>
          </p:cNvPr>
          <p:cNvSpPr txBox="1"/>
          <p:nvPr/>
        </p:nvSpPr>
        <p:spPr>
          <a:xfrm>
            <a:off x="4325602" y="3299500"/>
            <a:ext cx="20441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сталь/пластик/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силикон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FB4C84A-CF8B-4B03-A5F4-A20F047A2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57808" y="4155277"/>
            <a:ext cx="170756" cy="2933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FBBDAD0-635D-4946-8E26-3BA0A0CDE6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96758" y="4153896"/>
            <a:ext cx="170366" cy="2927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9BAF8C-96FF-494E-9F03-A9362B8157E1}"/>
              </a:ext>
            </a:extLst>
          </p:cNvPr>
          <p:cNvSpPr txBox="1"/>
          <p:nvPr/>
        </p:nvSpPr>
        <p:spPr>
          <a:xfrm>
            <a:off x="4268064" y="4173301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24 часов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7BA4B0D-5ED7-4F5A-AFAA-844D347358BA}"/>
              </a:ext>
            </a:extLst>
          </p:cNvPr>
          <p:cNvSpPr txBox="1"/>
          <p:nvPr/>
        </p:nvSpPr>
        <p:spPr>
          <a:xfrm>
            <a:off x="5380909" y="4173301"/>
            <a:ext cx="9316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До 24 часов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3188A0-DF05-40CA-9B2B-A8C85A795749}"/>
              </a:ext>
            </a:extLst>
          </p:cNvPr>
          <p:cNvSpPr txBox="1"/>
          <p:nvPr/>
        </p:nvSpPr>
        <p:spPr>
          <a:xfrm>
            <a:off x="4326740" y="3741384"/>
            <a:ext cx="14542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Вакуумная изоляция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A01989B-7F57-4C70-9383-82E927358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4057808" y="3751899"/>
            <a:ext cx="262048" cy="257776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BBDD669-1D5A-4182-AF2F-EFE92CA5CA28}"/>
              </a:ext>
            </a:extLst>
          </p:cNvPr>
          <p:cNvSpPr/>
          <p:nvPr/>
        </p:nvSpPr>
        <p:spPr>
          <a:xfrm>
            <a:off x="6108882" y="3804453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5898FCAE-B025-4BF5-8731-3269BF86F927}"/>
              </a:ext>
            </a:extLst>
          </p:cNvPr>
          <p:cNvSpPr/>
          <p:nvPr/>
        </p:nvSpPr>
        <p:spPr>
          <a:xfrm>
            <a:off x="5899048" y="3801899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EA56C38-AC1D-4CFB-9B58-EA25B16152E7}"/>
              </a:ext>
            </a:extLst>
          </p:cNvPr>
          <p:cNvSpPr txBox="1"/>
          <p:nvPr/>
        </p:nvSpPr>
        <p:spPr>
          <a:xfrm>
            <a:off x="4018530" y="2255726"/>
            <a:ext cx="25555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Силиконовая петля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с возможностью гравировки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Возможность круговой гравировки</a:t>
            </a:r>
          </a:p>
          <a:p>
            <a:pPr marL="171450" indent="-171450">
              <a:buFontTx/>
              <a:buChar char="-"/>
            </a:pP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F23C07F-9B66-430A-AC89-3CDBE00EF1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41" y="4496455"/>
            <a:ext cx="2555508" cy="19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5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1A1BB0-57BA-4E55-9A10-BE4D3300B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 r="1490"/>
          <a:stretch/>
        </p:blipFill>
        <p:spPr>
          <a:xfrm>
            <a:off x="0" y="0"/>
            <a:ext cx="9144000" cy="6783931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24E92509-9E4A-4B03-93F1-DB102BE7E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596" y="718937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10033402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D52CE1C9-28AF-42AB-9867-7B43FEC64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596" y="958809"/>
            <a:ext cx="17042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 err="1">
                <a:latin typeface="Segoe UI Semibold" panose="020B0702040204020203" pitchFamily="34" charset="0"/>
              </a:rPr>
              <a:t>Термостакан</a:t>
            </a:r>
            <a:r>
              <a:rPr lang="ru-RU" sz="1200" dirty="0">
                <a:latin typeface="Segoe UI Semibold" panose="020B0702040204020203" pitchFamily="34" charset="0"/>
              </a:rPr>
              <a:t> «</a:t>
            </a:r>
            <a:r>
              <a:rPr lang="en-US" sz="1200" dirty="0" err="1">
                <a:latin typeface="Segoe UI Semibold" panose="020B0702040204020203" pitchFamily="34" charset="0"/>
              </a:rPr>
              <a:t>Sippe</a:t>
            </a:r>
            <a:r>
              <a:rPr lang="ru-RU" sz="1200" dirty="0">
                <a:latin typeface="Segoe UI Semibold" panose="020B0702040204020203" pitchFamily="34" charset="0"/>
              </a:rPr>
              <a:t>»</a:t>
            </a:r>
          </a:p>
        </p:txBody>
      </p:sp>
      <p:pic>
        <p:nvPicPr>
          <p:cNvPr id="8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18EA0015-F66F-4BF2-A79E-82FED5ED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11" y="1184369"/>
            <a:ext cx="152898" cy="1528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BF172D31-594F-4542-BCD3-8BBDD2BD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04" y="947082"/>
            <a:ext cx="149775" cy="1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1C5D38-9CBC-4019-9CEF-2D46E92BD25E}"/>
              </a:ext>
            </a:extLst>
          </p:cNvPr>
          <p:cNvSpPr txBox="1"/>
          <p:nvPr/>
        </p:nvSpPr>
        <p:spPr>
          <a:xfrm>
            <a:off x="4092584" y="917358"/>
            <a:ext cx="508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570 мл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3F6161-0D99-4A46-9D56-F36897F215C6}"/>
              </a:ext>
            </a:extLst>
          </p:cNvPr>
          <p:cNvSpPr txBox="1"/>
          <p:nvPr/>
        </p:nvSpPr>
        <p:spPr>
          <a:xfrm>
            <a:off x="4088711" y="1159838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Акрил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B2E25C-E815-4D93-933C-09F7B0C823F7}"/>
              </a:ext>
            </a:extLst>
          </p:cNvPr>
          <p:cNvSpPr txBox="1"/>
          <p:nvPr/>
        </p:nvSpPr>
        <p:spPr>
          <a:xfrm>
            <a:off x="4089849" y="1394821"/>
            <a:ext cx="1175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Воздушная изоляция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48AB7CD-A991-4DEC-B63D-00EC536AD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3820917" y="1428388"/>
            <a:ext cx="157794" cy="1552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566FE96-0D55-4D23-AF3C-4D87CDA6B3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48" y="1591281"/>
            <a:ext cx="714912" cy="714912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5D8DEE8-CC56-40BE-9F1F-9437E99FF14F}"/>
              </a:ext>
            </a:extLst>
          </p:cNvPr>
          <p:cNvSpPr/>
          <p:nvPr/>
        </p:nvSpPr>
        <p:spPr>
          <a:xfrm rot="16200000">
            <a:off x="2975438" y="2715794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1585609F-4298-41FC-AFC4-07A8D8C86C2E}"/>
              </a:ext>
            </a:extLst>
          </p:cNvPr>
          <p:cNvSpPr/>
          <p:nvPr/>
        </p:nvSpPr>
        <p:spPr>
          <a:xfrm rot="16200000">
            <a:off x="2975438" y="2922750"/>
            <a:ext cx="155222" cy="1552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9C72FF3A-5585-4289-96E3-8E9AB39B53C7}"/>
              </a:ext>
            </a:extLst>
          </p:cNvPr>
          <p:cNvSpPr/>
          <p:nvPr/>
        </p:nvSpPr>
        <p:spPr>
          <a:xfrm rot="16200000">
            <a:off x="2975438" y="3124695"/>
            <a:ext cx="155222" cy="155222"/>
          </a:xfrm>
          <a:prstGeom prst="ellipse">
            <a:avLst/>
          </a:prstGeom>
          <a:solidFill>
            <a:srgbClr val="92D05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9" name="TextBox 11">
            <a:extLst>
              <a:ext uri="{FF2B5EF4-FFF2-40B4-BE49-F238E27FC236}">
                <a16:creationId xmlns:a16="http://schemas.microsoft.com/office/drawing/2014/main" xmlns="" id="{9956A910-540B-46BA-829F-D377C424D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69" y="1685968"/>
            <a:ext cx="8485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10023402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xmlns="" id="{826A6305-CC5E-440F-BB2F-4333DD3BD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50" y="1924949"/>
            <a:ext cx="1861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 err="1">
                <a:latin typeface="Segoe UI Semibold" panose="020B0702040204020203" pitchFamily="34" charset="0"/>
              </a:rPr>
              <a:t>Термостакан</a:t>
            </a:r>
            <a:r>
              <a:rPr lang="ru-RU" sz="1200" dirty="0">
                <a:latin typeface="Segoe UI Semibold" panose="020B0702040204020203" pitchFamily="34" charset="0"/>
              </a:rPr>
              <a:t> «</a:t>
            </a:r>
            <a:r>
              <a:rPr lang="en-US" sz="1200" dirty="0">
                <a:latin typeface="Segoe UI Semibold" panose="020B0702040204020203" pitchFamily="34" charset="0"/>
              </a:rPr>
              <a:t>Cyclone</a:t>
            </a:r>
            <a:r>
              <a:rPr lang="ru-RU" sz="1200" dirty="0">
                <a:latin typeface="Segoe UI Semibold" panose="020B0702040204020203" pitchFamily="34" charset="0"/>
              </a:rPr>
              <a:t>»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167A743B-7C30-4DD0-B009-D2F4DDE8D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52" y="2219720"/>
            <a:ext cx="1049367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от </a:t>
            </a:r>
            <a:r>
              <a:rPr lang="en-US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269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2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1AD4AE69-B2C2-41CC-9A9B-E8B060294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7" y="2835028"/>
            <a:ext cx="152898" cy="1528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C2D52B4D-C9B1-44B4-8347-7E1D7E18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0" y="2597741"/>
            <a:ext cx="149775" cy="1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30B67F5-2F77-4849-BF48-0F9D0731AEA5}"/>
              </a:ext>
            </a:extLst>
          </p:cNvPr>
          <p:cNvSpPr txBox="1"/>
          <p:nvPr/>
        </p:nvSpPr>
        <p:spPr>
          <a:xfrm>
            <a:off x="598020" y="2568017"/>
            <a:ext cx="508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  <a:cs typeface="Segoe UI" panose="020B0502040204020203" pitchFamily="34" charset="0"/>
              </a:rPr>
              <a:t>45</a:t>
            </a:r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357403F-681F-45BB-B9AC-7540D8BB5D91}"/>
              </a:ext>
            </a:extLst>
          </p:cNvPr>
          <p:cNvSpPr txBox="1"/>
          <p:nvPr/>
        </p:nvSpPr>
        <p:spPr>
          <a:xfrm>
            <a:off x="594147" y="2810497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Акрил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26D1204-9209-4F61-B64A-784AFBB29075}"/>
              </a:ext>
            </a:extLst>
          </p:cNvPr>
          <p:cNvSpPr txBox="1"/>
          <p:nvPr/>
        </p:nvSpPr>
        <p:spPr>
          <a:xfrm>
            <a:off x="595285" y="3045480"/>
            <a:ext cx="1175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Воздушная изоляция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D5C60F-D75B-46B4-BB60-5C8F93352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326353" y="3079047"/>
            <a:ext cx="157794" cy="155222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D1E3DA75-C55D-46D8-8F13-C7F29DBC232A}"/>
              </a:ext>
            </a:extLst>
          </p:cNvPr>
          <p:cNvSpPr/>
          <p:nvPr/>
        </p:nvSpPr>
        <p:spPr>
          <a:xfrm>
            <a:off x="1062344" y="4825429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65F6AB72-ADD9-4889-93D8-11A6DD992E9D}"/>
              </a:ext>
            </a:extLst>
          </p:cNvPr>
          <p:cNvSpPr/>
          <p:nvPr/>
        </p:nvSpPr>
        <p:spPr>
          <a:xfrm>
            <a:off x="1062344" y="4619510"/>
            <a:ext cx="155222" cy="155222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F8E759D8-6918-455D-8CC9-346B37DE6CFF}"/>
              </a:ext>
            </a:extLst>
          </p:cNvPr>
          <p:cNvSpPr/>
          <p:nvPr/>
        </p:nvSpPr>
        <p:spPr>
          <a:xfrm>
            <a:off x="1062344" y="5031350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6F98E635-CB2E-4B3D-BA0F-00E3020AB25C}"/>
              </a:ext>
            </a:extLst>
          </p:cNvPr>
          <p:cNvSpPr/>
          <p:nvPr/>
        </p:nvSpPr>
        <p:spPr>
          <a:xfrm>
            <a:off x="1062344" y="4001753"/>
            <a:ext cx="155222" cy="155222"/>
          </a:xfrm>
          <a:prstGeom prst="ellipse">
            <a:avLst/>
          </a:prstGeom>
          <a:solidFill>
            <a:srgbClr val="7030A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2A3CD861-4790-4C07-A574-C6E987413E23}"/>
              </a:ext>
            </a:extLst>
          </p:cNvPr>
          <p:cNvSpPr/>
          <p:nvPr/>
        </p:nvSpPr>
        <p:spPr>
          <a:xfrm>
            <a:off x="1062344" y="4413591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ACCBF473-CA35-4DAB-B53D-F350B8530FAA}"/>
              </a:ext>
            </a:extLst>
          </p:cNvPr>
          <p:cNvSpPr/>
          <p:nvPr/>
        </p:nvSpPr>
        <p:spPr>
          <a:xfrm>
            <a:off x="1062344" y="3795834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EBEF1ABB-1CC4-4E76-9A65-A0989F16B605}"/>
              </a:ext>
            </a:extLst>
          </p:cNvPr>
          <p:cNvSpPr/>
          <p:nvPr/>
        </p:nvSpPr>
        <p:spPr>
          <a:xfrm>
            <a:off x="1062344" y="4207672"/>
            <a:ext cx="155222" cy="155222"/>
          </a:xfrm>
          <a:prstGeom prst="ellipse">
            <a:avLst/>
          </a:prstGeom>
          <a:solidFill>
            <a:srgbClr val="E72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TextBox 11">
            <a:extLst>
              <a:ext uri="{FF2B5EF4-FFF2-40B4-BE49-F238E27FC236}">
                <a16:creationId xmlns:a16="http://schemas.microsoft.com/office/drawing/2014/main" xmlns="" id="{61729FFD-52F2-4BDA-A9AA-FC5C5E78A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245" y="5854280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</a:t>
            </a:r>
            <a:r>
              <a:rPr lang="en-US" altLang="ru-RU" sz="1100" dirty="0">
                <a:latin typeface="Segoe UI Light" panose="020B0502040204020203" pitchFamily="34" charset="0"/>
              </a:rPr>
              <a:t>34002</a:t>
            </a:r>
          </a:p>
        </p:txBody>
      </p:sp>
      <p:sp>
        <p:nvSpPr>
          <p:cNvPr id="59" name="TextBox 12">
            <a:extLst>
              <a:ext uri="{FF2B5EF4-FFF2-40B4-BE49-F238E27FC236}">
                <a16:creationId xmlns:a16="http://schemas.microsoft.com/office/drawing/2014/main" xmlns="" id="{595C9E2C-6447-401E-A4C1-761C199A2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245" y="6154429"/>
            <a:ext cx="21325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Ёмкость для питья «</a:t>
            </a:r>
            <a:r>
              <a:rPr lang="en-US" sz="1200" dirty="0">
                <a:latin typeface="Segoe UI Semibold" panose="020B0702040204020203" pitchFamily="34" charset="0"/>
              </a:rPr>
              <a:t>Fiesta</a:t>
            </a:r>
            <a:r>
              <a:rPr lang="ru-RU" sz="1200" dirty="0">
                <a:latin typeface="Segoe UI Semibold" panose="020B0702040204020203" pitchFamily="34" charset="0"/>
              </a:rPr>
              <a:t>»</a:t>
            </a:r>
          </a:p>
        </p:txBody>
      </p:sp>
      <p:sp>
        <p:nvSpPr>
          <p:cNvPr id="60" name="TextBox 12">
            <a:extLst>
              <a:ext uri="{FF2B5EF4-FFF2-40B4-BE49-F238E27FC236}">
                <a16:creationId xmlns:a16="http://schemas.microsoft.com/office/drawing/2014/main" xmlns="" id="{24B8FFFC-6492-4DF2-AC28-09C2C872D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489" y="6431804"/>
            <a:ext cx="985335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492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61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BAD84134-A5F4-43DD-BEB8-9A511B38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39" y="6205171"/>
            <a:ext cx="152898" cy="1528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91909049-8F49-4B2E-9541-E73DA3435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32" y="5967884"/>
            <a:ext cx="149775" cy="1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BB4AABD-9C0E-49B5-9202-8B907B82F483}"/>
              </a:ext>
            </a:extLst>
          </p:cNvPr>
          <p:cNvSpPr txBox="1"/>
          <p:nvPr/>
        </p:nvSpPr>
        <p:spPr>
          <a:xfrm>
            <a:off x="6242812" y="5938160"/>
            <a:ext cx="508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  <a:cs typeface="Segoe UI" panose="020B0502040204020203" pitchFamily="34" charset="0"/>
              </a:rPr>
              <a:t>58</a:t>
            </a:r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B690C30-C249-4CBE-9FBA-3C89AFA2753A}"/>
              </a:ext>
            </a:extLst>
          </p:cNvPr>
          <p:cNvSpPr txBox="1"/>
          <p:nvPr/>
        </p:nvSpPr>
        <p:spPr>
          <a:xfrm>
            <a:off x="6238939" y="6180640"/>
            <a:ext cx="11769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АБС пластик/пластик</a:t>
            </a:r>
          </a:p>
        </p:txBody>
      </p:sp>
      <p:sp>
        <p:nvSpPr>
          <p:cNvPr id="70" name="TextBox 11">
            <a:extLst>
              <a:ext uri="{FF2B5EF4-FFF2-40B4-BE49-F238E27FC236}">
                <a16:creationId xmlns:a16="http://schemas.microsoft.com/office/drawing/2014/main" xmlns="" id="{B047EBE1-A75E-4C38-B896-9B0019CF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821" y="553243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10048601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71" name="TextBox 12">
            <a:extLst>
              <a:ext uri="{FF2B5EF4-FFF2-40B4-BE49-F238E27FC236}">
                <a16:creationId xmlns:a16="http://schemas.microsoft.com/office/drawing/2014/main" xmlns="" id="{3BE67466-D9C8-470F-B0B9-500ABB19D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396" y="798106"/>
            <a:ext cx="20787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Стакан стеклянный «</a:t>
            </a:r>
            <a:r>
              <a:rPr lang="en-US" sz="1200" dirty="0">
                <a:latin typeface="Segoe UI Semibold" panose="020B0702040204020203" pitchFamily="34" charset="0"/>
              </a:rPr>
              <a:t>Arlo</a:t>
            </a:r>
            <a:r>
              <a:rPr lang="ru-RU" sz="1200" dirty="0">
                <a:latin typeface="Segoe UI Semibold" panose="020B0702040204020203" pitchFamily="34" charset="0"/>
              </a:rPr>
              <a:t>»</a:t>
            </a:r>
          </a:p>
        </p:txBody>
      </p:sp>
      <p:sp>
        <p:nvSpPr>
          <p:cNvPr id="72" name="TextBox 12">
            <a:extLst>
              <a:ext uri="{FF2B5EF4-FFF2-40B4-BE49-F238E27FC236}">
                <a16:creationId xmlns:a16="http://schemas.microsoft.com/office/drawing/2014/main" xmlns="" id="{9911B521-8494-4D22-92E4-24EA6C35E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212" y="1082926"/>
            <a:ext cx="1054334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1 247 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3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5AB77A64-2FCB-402C-9161-0B99CCAE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07" y="2065240"/>
            <a:ext cx="152898" cy="1528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96CCFE38-F89F-48D2-BE06-6EAAE6D4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00" y="1827953"/>
            <a:ext cx="149775" cy="14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13495AA-C3B5-483F-B22E-99E11FDBAB34}"/>
              </a:ext>
            </a:extLst>
          </p:cNvPr>
          <p:cNvSpPr txBox="1"/>
          <p:nvPr/>
        </p:nvSpPr>
        <p:spPr>
          <a:xfrm>
            <a:off x="6128880" y="1798229"/>
            <a:ext cx="508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  <a:cs typeface="Segoe UI" panose="020B0502040204020203" pitchFamily="34" charset="0"/>
              </a:rPr>
              <a:t>600 </a:t>
            </a:r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мл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6AEC211C-E27D-4BC4-88F5-A974C67CD04F}"/>
              </a:ext>
            </a:extLst>
          </p:cNvPr>
          <p:cNvSpPr txBox="1"/>
          <p:nvPr/>
        </p:nvSpPr>
        <p:spPr>
          <a:xfrm>
            <a:off x="6125007" y="2040709"/>
            <a:ext cx="5100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Стекло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8D3F209-D26F-43C0-BBFA-9F3B60D5F4A0}"/>
              </a:ext>
            </a:extLst>
          </p:cNvPr>
          <p:cNvSpPr txBox="1"/>
          <p:nvPr/>
        </p:nvSpPr>
        <p:spPr>
          <a:xfrm>
            <a:off x="190129" y="198875"/>
            <a:ext cx="37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ДЛЯ ЯРКИХ МЕРОПРИЯТИЙ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0C82DB4C-FADD-4CA9-8F96-25646639230C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1005FF47-E176-4CBD-8B5F-DBF1C56EC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797915" y="2282456"/>
            <a:ext cx="838414" cy="215444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28C1CACC-F408-4EC6-A929-255EF2AE34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64" y="2414933"/>
            <a:ext cx="714912" cy="71491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D7EB038-5261-40DC-AD24-906C570F21FA}"/>
              </a:ext>
            </a:extLst>
          </p:cNvPr>
          <p:cNvSpPr txBox="1"/>
          <p:nvPr/>
        </p:nvSpPr>
        <p:spPr>
          <a:xfrm>
            <a:off x="5792384" y="1310261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Силиконовый чехол</a:t>
            </a:r>
          </a:p>
          <a:p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      для прочности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latin typeface="Segoe UI" panose="020B0502040204020203" pitchFamily="34" charset="0"/>
                <a:cs typeface="Segoe UI" panose="020B0502040204020203" pitchFamily="34" charset="0"/>
              </a:rPr>
              <a:t>Бамбуковая крышка</a:t>
            </a: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xmlns="" id="{4B2F02A6-60D9-45BE-9A81-C2BD04259488}"/>
              </a:ext>
            </a:extLst>
          </p:cNvPr>
          <p:cNvGrpSpPr/>
          <p:nvPr/>
        </p:nvGrpSpPr>
        <p:grpSpPr>
          <a:xfrm rot="16200000">
            <a:off x="7976003" y="3124695"/>
            <a:ext cx="561655" cy="155222"/>
            <a:chOff x="8066835" y="3385581"/>
            <a:chExt cx="561655" cy="155222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xmlns="" id="{1A4CDAFA-41CB-4D7A-9595-B4A836903FE8}"/>
                </a:ext>
              </a:extLst>
            </p:cNvPr>
            <p:cNvSpPr/>
            <p:nvPr/>
          </p:nvSpPr>
          <p:spPr>
            <a:xfrm>
              <a:off x="8066835" y="3385581"/>
              <a:ext cx="155222" cy="155222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xmlns="" id="{F3DDDB96-9185-4081-98AD-DE3E04A7EDD3}"/>
                </a:ext>
              </a:extLst>
            </p:cNvPr>
            <p:cNvSpPr/>
            <p:nvPr/>
          </p:nvSpPr>
          <p:spPr>
            <a:xfrm>
              <a:off x="8473268" y="3385581"/>
              <a:ext cx="155222" cy="155222"/>
            </a:xfrm>
            <a:prstGeom prst="ellipse">
              <a:avLst/>
            </a:prstGeom>
            <a:solidFill>
              <a:srgbClr val="02B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xmlns="" id="{7F6C3B5D-2F8D-4267-AB6C-08EBBAB1D79B}"/>
                </a:ext>
              </a:extLst>
            </p:cNvPr>
            <p:cNvSpPr/>
            <p:nvPr/>
          </p:nvSpPr>
          <p:spPr>
            <a:xfrm rot="16200000">
              <a:off x="8270051" y="3385581"/>
              <a:ext cx="155222" cy="15522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C4169F44-B298-4735-B27B-69B47FD32FA2}"/>
              </a:ext>
            </a:extLst>
          </p:cNvPr>
          <p:cNvSpPr/>
          <p:nvPr/>
        </p:nvSpPr>
        <p:spPr>
          <a:xfrm rot="5400000">
            <a:off x="4167410" y="5719770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xmlns="" id="{DDD1C372-4C35-4549-B674-06E50C654F87}"/>
              </a:ext>
            </a:extLst>
          </p:cNvPr>
          <p:cNvSpPr/>
          <p:nvPr/>
        </p:nvSpPr>
        <p:spPr>
          <a:xfrm rot="5400000">
            <a:off x="3961489" y="5719770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xmlns="" id="{4B2F4DC0-DD20-4F0D-8B62-F5B48838524E}"/>
              </a:ext>
            </a:extLst>
          </p:cNvPr>
          <p:cNvSpPr/>
          <p:nvPr/>
        </p:nvSpPr>
        <p:spPr>
          <a:xfrm rot="5400000">
            <a:off x="4373331" y="5719770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DE3D888E-5ED2-4252-9D56-D5BA46A15701}"/>
              </a:ext>
            </a:extLst>
          </p:cNvPr>
          <p:cNvSpPr/>
          <p:nvPr/>
        </p:nvSpPr>
        <p:spPr>
          <a:xfrm rot="5400000">
            <a:off x="4579252" y="5719770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83BB73A6-12B0-4FED-BDFC-21A54A7E9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986" y="1267560"/>
            <a:ext cx="1090270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1 315 </a:t>
            </a:r>
            <a:r>
              <a:rPr lang="ru-RU" altLang="ru-RU" sz="1200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94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A1CE69-FFF7-4115-9664-42C11E6F4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31656B3-6158-477E-AA3D-2800C57DB05B}"/>
              </a:ext>
            </a:extLst>
          </p:cNvPr>
          <p:cNvSpPr/>
          <p:nvPr/>
        </p:nvSpPr>
        <p:spPr>
          <a:xfrm>
            <a:off x="0" y="0"/>
            <a:ext cx="2286000" cy="6858000"/>
          </a:xfrm>
          <a:prstGeom prst="rect">
            <a:avLst/>
          </a:prstGeom>
          <a:solidFill>
            <a:srgbClr val="B65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10DCE0-8EE6-45FD-AE49-32AEDD5895DC}"/>
              </a:ext>
            </a:extLst>
          </p:cNvPr>
          <p:cNvSpPr txBox="1"/>
          <p:nvPr/>
        </p:nvSpPr>
        <p:spPr>
          <a:xfrm>
            <a:off x="855412" y="1476701"/>
            <a:ext cx="38026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НЕ ПРОСТО</a:t>
            </a:r>
          </a:p>
          <a:p>
            <a:r>
              <a:rPr lang="ru-RU" sz="4400" dirty="0">
                <a:solidFill>
                  <a:schemeClr val="bg1"/>
                </a:solidFill>
                <a:latin typeface="Montserrat Black" panose="00000A00000000000000" pitchFamily="2" charset="-52"/>
              </a:rPr>
              <a:t>БУТЫЛКИ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924" y="6367848"/>
            <a:ext cx="378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Цены </a:t>
            </a:r>
            <a:r>
              <a:rPr lang="ru-RU" dirty="0"/>
              <a:t>актуальны на 18 марта 2022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51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33DDE7-03F1-447A-911D-0AB239D6D64B}"/>
              </a:ext>
            </a:extLst>
          </p:cNvPr>
          <p:cNvSpPr txBox="1"/>
          <p:nvPr/>
        </p:nvSpPr>
        <p:spPr>
          <a:xfrm>
            <a:off x="186392" y="144607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ПОЧЕМУ ВАЖНО ИСПОЛЬЗОВАТЬ</a:t>
            </a:r>
          </a:p>
          <a:p>
            <a:r>
              <a:rPr lang="ru-RU" dirty="0">
                <a:solidFill>
                  <a:srgbClr val="21A4FE"/>
                </a:solidFill>
                <a:latin typeface="Montserrat Black" panose="00000A00000000000000" pitchFamily="2" charset="-52"/>
              </a:rPr>
              <a:t>МНОГОРАЗОВУЮ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 БУТЫЛКУ ДЛЯ ВОДЫ?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166198C-F2E2-4AA8-8DDB-9B7E4FA9D679}"/>
              </a:ext>
            </a:extLst>
          </p:cNvPr>
          <p:cNvSpPr/>
          <p:nvPr/>
        </p:nvSpPr>
        <p:spPr>
          <a:xfrm>
            <a:off x="287353" y="783427"/>
            <a:ext cx="1348500" cy="119690"/>
          </a:xfrm>
          <a:prstGeom prst="rect">
            <a:avLst/>
          </a:prstGeom>
          <a:solidFill>
            <a:srgbClr val="21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3A3ABEA-4991-49B5-AA0E-300816379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11D7B5-69F4-4D8E-B729-9EA2C6FC1E6C}"/>
              </a:ext>
            </a:extLst>
          </p:cNvPr>
          <p:cNvSpPr txBox="1"/>
          <p:nvPr/>
        </p:nvSpPr>
        <p:spPr>
          <a:xfrm>
            <a:off x="190129" y="19887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CB16E3-799D-41BA-B433-3E4C6B064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-11240" r="18140" b="20694"/>
          <a:stretch/>
        </p:blipFill>
        <p:spPr>
          <a:xfrm>
            <a:off x="3637541" y="2054307"/>
            <a:ext cx="2495338" cy="48036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7D76AF1-711E-4A0A-995F-C97ECD2D7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27" b="41226"/>
          <a:stretch/>
        </p:blipFill>
        <p:spPr>
          <a:xfrm>
            <a:off x="1366398" y="1299476"/>
            <a:ext cx="2738963" cy="55653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30FE13-DB6F-45DA-AAE4-4A9C8ACDDF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02" b="32753"/>
          <a:stretch/>
        </p:blipFill>
        <p:spPr>
          <a:xfrm>
            <a:off x="-667379" y="1195706"/>
            <a:ext cx="3087148" cy="56622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EFB5CEF-1EF3-41B2-8947-306AF18E2B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t="-9009" r="28923" b="32740"/>
          <a:stretch/>
        </p:blipFill>
        <p:spPr>
          <a:xfrm>
            <a:off x="7305035" y="1627465"/>
            <a:ext cx="1838965" cy="52305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02452A-0832-4E02-AC5C-B56CA03472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6" t="-14420" r="33761" b="24116"/>
          <a:stretch/>
        </p:blipFill>
        <p:spPr>
          <a:xfrm>
            <a:off x="5446924" y="1802304"/>
            <a:ext cx="2248615" cy="50624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46FCE2-F990-47D0-A732-BFBFEA15994E}"/>
              </a:ext>
            </a:extLst>
          </p:cNvPr>
          <p:cNvSpPr txBox="1"/>
          <p:nvPr/>
        </p:nvSpPr>
        <p:spPr>
          <a:xfrm>
            <a:off x="103983" y="937539"/>
            <a:ext cx="174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1. ПЛАСТИК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26CFDD-94DD-485E-9E54-F017AF1D3F62}"/>
              </a:ext>
            </a:extLst>
          </p:cNvPr>
          <p:cNvSpPr txBox="1"/>
          <p:nvPr/>
        </p:nvSpPr>
        <p:spPr>
          <a:xfrm>
            <a:off x="3697628" y="937539"/>
            <a:ext cx="156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3. МЕТАЛЛ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67B2A1-5DBF-41F7-A1B7-58CD567944F4}"/>
              </a:ext>
            </a:extLst>
          </p:cNvPr>
          <p:cNvSpPr txBox="1"/>
          <p:nvPr/>
        </p:nvSpPr>
        <p:spPr>
          <a:xfrm>
            <a:off x="1826348" y="937539"/>
            <a:ext cx="151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2. ТРИТАН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D85B130-F172-4626-A6A9-20231131C242}"/>
              </a:ext>
            </a:extLst>
          </p:cNvPr>
          <p:cNvSpPr txBox="1"/>
          <p:nvPr/>
        </p:nvSpPr>
        <p:spPr>
          <a:xfrm>
            <a:off x="5365271" y="937539"/>
            <a:ext cx="165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4. СТЕКЛО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300F6C4-5A18-408C-A8B2-5492AE21123B}"/>
              </a:ext>
            </a:extLst>
          </p:cNvPr>
          <p:cNvSpPr txBox="1"/>
          <p:nvPr/>
        </p:nvSpPr>
        <p:spPr>
          <a:xfrm>
            <a:off x="7324534" y="937539"/>
            <a:ext cx="183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5. СИЛИКОН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804F912-60A5-4292-8BF8-C668E67CD1E4}"/>
              </a:ext>
            </a:extLst>
          </p:cNvPr>
          <p:cNvSpPr txBox="1"/>
          <p:nvPr/>
        </p:nvSpPr>
        <p:spPr>
          <a:xfrm>
            <a:off x="218879" y="1338863"/>
            <a:ext cx="116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Недорогой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Легкий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47DB71C-A5F0-4AB2-BCE6-5CF99D626AC7}"/>
              </a:ext>
            </a:extLst>
          </p:cNvPr>
          <p:cNvSpPr txBox="1"/>
          <p:nvPr/>
        </p:nvSpPr>
        <p:spPr>
          <a:xfrm>
            <a:off x="3806745" y="1338863"/>
            <a:ext cx="1678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Прочный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Подходит для</a:t>
            </a: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горячих напитков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Долго удерживает</a:t>
            </a: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температуру напитка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5597E41-A425-46DA-92AD-23C17FEBD1C2}"/>
              </a:ext>
            </a:extLst>
          </p:cNvPr>
          <p:cNvSpPr txBox="1"/>
          <p:nvPr/>
        </p:nvSpPr>
        <p:spPr>
          <a:xfrm>
            <a:off x="1934164" y="1345642"/>
            <a:ext cx="1838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Легкий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 содержит БФА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 впитывает запахи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Ударопрочный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Подходит для </a:t>
            </a:r>
          </a:p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горячих напитков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D2CB58-FB08-4751-AB1D-1198E98C86A5}"/>
              </a:ext>
            </a:extLst>
          </p:cNvPr>
          <p:cNvSpPr txBox="1"/>
          <p:nvPr/>
        </p:nvSpPr>
        <p:spPr>
          <a:xfrm>
            <a:off x="5545620" y="1338863"/>
            <a:ext cx="1838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 впитывает запахи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 влияет на вкус</a:t>
            </a:r>
          </a:p>
          <a:p>
            <a:pPr marL="171450" indent="-171450">
              <a:buFontTx/>
              <a:buChar char="-"/>
            </a:pPr>
            <a:r>
              <a:rPr lang="ru-RU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Премиальность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2FDC677-C002-4EB5-8C0F-3A2603BA50E5}"/>
              </a:ext>
            </a:extLst>
          </p:cNvPr>
          <p:cNvSpPr txBox="1"/>
          <p:nvPr/>
        </p:nvSpPr>
        <p:spPr>
          <a:xfrm>
            <a:off x="7459274" y="1338863"/>
            <a:ext cx="1409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Легкий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Складывается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Ударопрочный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B8650FA6-6DA6-45E4-A3EE-E25F9FFA6F56}"/>
              </a:ext>
            </a:extLst>
          </p:cNvPr>
          <p:cNvSpPr/>
          <p:nvPr/>
        </p:nvSpPr>
        <p:spPr>
          <a:xfrm>
            <a:off x="287353" y="1423544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57EC80DE-D497-448A-8ABD-5F4BCBEBBF10}"/>
              </a:ext>
            </a:extLst>
          </p:cNvPr>
          <p:cNvSpPr/>
          <p:nvPr/>
        </p:nvSpPr>
        <p:spPr>
          <a:xfrm>
            <a:off x="287353" y="1616231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55E977CB-2BE3-47DB-BC3E-63F53ACA058D}"/>
              </a:ext>
            </a:extLst>
          </p:cNvPr>
          <p:cNvSpPr/>
          <p:nvPr/>
        </p:nvSpPr>
        <p:spPr>
          <a:xfrm>
            <a:off x="1981313" y="1450293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794FD28F-7543-4511-91F6-DB3B983FE66D}"/>
              </a:ext>
            </a:extLst>
          </p:cNvPr>
          <p:cNvSpPr/>
          <p:nvPr/>
        </p:nvSpPr>
        <p:spPr>
          <a:xfrm>
            <a:off x="1981313" y="1628473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6A20AE79-75D2-4AEC-90AA-F955569A7163}"/>
              </a:ext>
            </a:extLst>
          </p:cNvPr>
          <p:cNvSpPr/>
          <p:nvPr/>
        </p:nvSpPr>
        <p:spPr>
          <a:xfrm>
            <a:off x="1981313" y="1808277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C9C12CEB-CDDE-4440-A7A0-346D3B35BFAF}"/>
              </a:ext>
            </a:extLst>
          </p:cNvPr>
          <p:cNvSpPr/>
          <p:nvPr/>
        </p:nvSpPr>
        <p:spPr>
          <a:xfrm>
            <a:off x="1981313" y="1993209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D1B4DF52-43A0-419E-9602-3326448A9640}"/>
              </a:ext>
            </a:extLst>
          </p:cNvPr>
          <p:cNvSpPr/>
          <p:nvPr/>
        </p:nvSpPr>
        <p:spPr>
          <a:xfrm>
            <a:off x="1981313" y="2171133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C4A018A1-5760-4B40-A778-1688678AF350}"/>
              </a:ext>
            </a:extLst>
          </p:cNvPr>
          <p:cNvSpPr/>
          <p:nvPr/>
        </p:nvSpPr>
        <p:spPr>
          <a:xfrm>
            <a:off x="3872500" y="1433604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500175DC-8226-45E1-A2D2-D131F23F3226}"/>
              </a:ext>
            </a:extLst>
          </p:cNvPr>
          <p:cNvSpPr/>
          <p:nvPr/>
        </p:nvSpPr>
        <p:spPr>
          <a:xfrm>
            <a:off x="3872500" y="1611784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709517BA-A0DC-40DE-A4FE-2E38109FFC5C}"/>
              </a:ext>
            </a:extLst>
          </p:cNvPr>
          <p:cNvSpPr/>
          <p:nvPr/>
        </p:nvSpPr>
        <p:spPr>
          <a:xfrm>
            <a:off x="3872500" y="1983249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D9F61DC4-BC5B-4126-9DD0-F2A3FD115FCD}"/>
              </a:ext>
            </a:extLst>
          </p:cNvPr>
          <p:cNvSpPr/>
          <p:nvPr/>
        </p:nvSpPr>
        <p:spPr>
          <a:xfrm>
            <a:off x="5615131" y="1445645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191B06BE-50C8-4DC9-BC31-B534CA9A5537}"/>
              </a:ext>
            </a:extLst>
          </p:cNvPr>
          <p:cNvSpPr/>
          <p:nvPr/>
        </p:nvSpPr>
        <p:spPr>
          <a:xfrm>
            <a:off x="5615131" y="1623825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BE01FD2C-F16C-4588-BF6A-CDC61397737C}"/>
              </a:ext>
            </a:extLst>
          </p:cNvPr>
          <p:cNvSpPr/>
          <p:nvPr/>
        </p:nvSpPr>
        <p:spPr>
          <a:xfrm>
            <a:off x="5615131" y="1803629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F1E0788C-A78C-4686-AEE9-8A78C1F56689}"/>
              </a:ext>
            </a:extLst>
          </p:cNvPr>
          <p:cNvSpPr/>
          <p:nvPr/>
        </p:nvSpPr>
        <p:spPr>
          <a:xfrm>
            <a:off x="7548375" y="1430314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24A0601C-4717-4A25-B507-F89ACEBBC78E}"/>
              </a:ext>
            </a:extLst>
          </p:cNvPr>
          <p:cNvSpPr/>
          <p:nvPr/>
        </p:nvSpPr>
        <p:spPr>
          <a:xfrm>
            <a:off x="7548375" y="1608494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8357B440-DEB1-4E4B-BB52-24003CBC4D00}"/>
              </a:ext>
            </a:extLst>
          </p:cNvPr>
          <p:cNvSpPr/>
          <p:nvPr/>
        </p:nvSpPr>
        <p:spPr>
          <a:xfrm>
            <a:off x="7548375" y="1788298"/>
            <a:ext cx="111901" cy="111901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aseline="-25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A0BAC42-C906-4E4F-8369-A467F3C535C7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21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480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52B9A5C-ACEF-45DF-B33E-8C563C43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3" r="29720"/>
          <a:stretch/>
        </p:blipFill>
        <p:spPr>
          <a:xfrm>
            <a:off x="6867942" y="568207"/>
            <a:ext cx="1694723" cy="41920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DA5008-AF4A-4899-9243-FCBB133F2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30" y="810315"/>
            <a:ext cx="1815540" cy="4303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237CA2-3E5A-4B4C-A7BC-52E34500BE2E}"/>
              </a:ext>
            </a:extLst>
          </p:cNvPr>
          <p:cNvSpPr txBox="1"/>
          <p:nvPr/>
        </p:nvSpPr>
        <p:spPr>
          <a:xfrm>
            <a:off x="190129" y="198875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ВИДЫ ИЗОЛЯЦИИ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EB28A56-6037-4F48-833C-0107B6E0866E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21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D99EE4-77A5-432D-84A8-1491616B41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13"/>
          <a:stretch/>
        </p:blipFill>
        <p:spPr>
          <a:xfrm>
            <a:off x="4807736" y="741360"/>
            <a:ext cx="1683856" cy="40189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A12584-7AA7-4366-BE27-2B368E08BA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8" r="32121"/>
          <a:stretch/>
        </p:blipFill>
        <p:spPr>
          <a:xfrm>
            <a:off x="343454" y="936990"/>
            <a:ext cx="1413486" cy="38233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4928E1-9E7F-497B-A4AB-ED0987B5644B}"/>
              </a:ext>
            </a:extLst>
          </p:cNvPr>
          <p:cNvSpPr txBox="1"/>
          <p:nvPr/>
        </p:nvSpPr>
        <p:spPr>
          <a:xfrm>
            <a:off x="-347771" y="4979461"/>
            <a:ext cx="283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БЕЗ ИЗОЛЯЦИИ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6F8DA2-9D76-4E51-A93D-9806DC34800E}"/>
              </a:ext>
            </a:extLst>
          </p:cNvPr>
          <p:cNvSpPr txBox="1"/>
          <p:nvPr/>
        </p:nvSpPr>
        <p:spPr>
          <a:xfrm>
            <a:off x="4517652" y="4979461"/>
            <a:ext cx="189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ВАКУУМНАЯ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4DC6D37-4587-4608-9DCB-171903450442}"/>
              </a:ext>
            </a:extLst>
          </p:cNvPr>
          <p:cNvSpPr txBox="1"/>
          <p:nvPr/>
        </p:nvSpPr>
        <p:spPr>
          <a:xfrm>
            <a:off x="2244930" y="4979461"/>
            <a:ext cx="184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ВОЗДУШНАЯ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11B828-924D-4CC6-A7B7-9C7CB3BB0B81}"/>
              </a:ext>
            </a:extLst>
          </p:cNvPr>
          <p:cNvSpPr txBox="1"/>
          <p:nvPr/>
        </p:nvSpPr>
        <p:spPr>
          <a:xfrm>
            <a:off x="7049923" y="4979461"/>
            <a:ext cx="165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1A4F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МЕДНАЯ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3D71AB-7010-47B4-891F-471463F8532B}"/>
              </a:ext>
            </a:extLst>
          </p:cNvPr>
          <p:cNvSpPr txBox="1"/>
          <p:nvPr/>
        </p:nvSpPr>
        <p:spPr>
          <a:xfrm>
            <a:off x="312348" y="5244947"/>
            <a:ext cx="1515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Одинарные стенки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0F20E44-2218-4740-AB8A-DAD75A3B47C7}"/>
              </a:ext>
            </a:extLst>
          </p:cNvPr>
          <p:cNvSpPr txBox="1"/>
          <p:nvPr/>
        </p:nvSpPr>
        <p:spPr>
          <a:xfrm>
            <a:off x="2092617" y="5247828"/>
            <a:ext cx="2151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Воздух между внутренними</a:t>
            </a:r>
          </a:p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и наружными стенками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59669A-9DC9-4B19-8F96-E2AE40EBADDE}"/>
              </a:ext>
            </a:extLst>
          </p:cNvPr>
          <p:cNvSpPr txBox="1"/>
          <p:nvPr/>
        </p:nvSpPr>
        <p:spPr>
          <a:xfrm>
            <a:off x="4264845" y="5249991"/>
            <a:ext cx="239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Нет воздуха между внутренней</a:t>
            </a:r>
          </a:p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и наружной стенками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ECB84FF-B1E6-4212-8646-A6F4ED36555A}"/>
              </a:ext>
            </a:extLst>
          </p:cNvPr>
          <p:cNvSpPr txBox="1"/>
          <p:nvPr/>
        </p:nvSpPr>
        <p:spPr>
          <a:xfrm>
            <a:off x="6649901" y="5244947"/>
            <a:ext cx="2457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Нет воздуха между стенками</a:t>
            </a:r>
          </a:p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+ медное покрытие внутренней</a:t>
            </a:r>
          </a:p>
          <a:p>
            <a:pPr algn="ctr"/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стенки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EDB84B1-AC71-46C2-B26C-813B38D26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61175" y="5873254"/>
            <a:ext cx="170756" cy="2933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CB8A229-FE39-43C5-AEBC-3A6D4CAD8F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67136" y="6223582"/>
            <a:ext cx="170366" cy="2927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5D33A54-6E34-42DE-90F5-25EE39D4C8BC}"/>
              </a:ext>
            </a:extLst>
          </p:cNvPr>
          <p:cNvSpPr txBox="1"/>
          <p:nvPr/>
        </p:nvSpPr>
        <p:spPr>
          <a:xfrm>
            <a:off x="2812760" y="5891278"/>
            <a:ext cx="843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 2 часов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21481F3-1BB8-4410-AF67-DE96E3810D63}"/>
              </a:ext>
            </a:extLst>
          </p:cNvPr>
          <p:cNvSpPr txBox="1"/>
          <p:nvPr/>
        </p:nvSpPr>
        <p:spPr>
          <a:xfrm>
            <a:off x="2812759" y="6242987"/>
            <a:ext cx="843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 4 часов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69B73C5-0D1E-4456-B09F-3E3C49574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14405" y="5873254"/>
            <a:ext cx="170756" cy="2933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27C505A-6387-4516-8CEC-56036DD13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820366" y="6223582"/>
            <a:ext cx="170366" cy="2927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4F2E6CF-DFD4-43EB-89BF-6EBFF3155CD3}"/>
              </a:ext>
            </a:extLst>
          </p:cNvPr>
          <p:cNvSpPr txBox="1"/>
          <p:nvPr/>
        </p:nvSpPr>
        <p:spPr>
          <a:xfrm>
            <a:off x="5065990" y="5891278"/>
            <a:ext cx="843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 5 часов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0E1C53B-FA66-4733-9DA5-454FEF5A8668}"/>
              </a:ext>
            </a:extLst>
          </p:cNvPr>
          <p:cNvSpPr txBox="1"/>
          <p:nvPr/>
        </p:nvSpPr>
        <p:spPr>
          <a:xfrm>
            <a:off x="5065989" y="6242987"/>
            <a:ext cx="9156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 15 часов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A9BAFDFE-E303-413A-B36B-191FA2A21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39565" y="5873254"/>
            <a:ext cx="170756" cy="29339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E6D8E68-2F38-43BF-90AE-FEDB58AFD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45526" y="6223582"/>
            <a:ext cx="170366" cy="29272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8D1BE77-F15A-4252-A31D-3FFFF40BCCFD}"/>
              </a:ext>
            </a:extLst>
          </p:cNvPr>
          <p:cNvSpPr txBox="1"/>
          <p:nvPr/>
        </p:nvSpPr>
        <p:spPr>
          <a:xfrm>
            <a:off x="7391150" y="5891278"/>
            <a:ext cx="843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 8 часов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D826411-76A4-4DBA-855B-1B4B37442FDB}"/>
              </a:ext>
            </a:extLst>
          </p:cNvPr>
          <p:cNvSpPr txBox="1"/>
          <p:nvPr/>
        </p:nvSpPr>
        <p:spPr>
          <a:xfrm>
            <a:off x="7391149" y="6242987"/>
            <a:ext cx="9156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 24 часов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79C928E-9F1B-42BD-ABAE-F9DF6FAF276B}"/>
              </a:ext>
            </a:extLst>
          </p:cNvPr>
          <p:cNvSpPr txBox="1"/>
          <p:nvPr/>
        </p:nvSpPr>
        <p:spPr>
          <a:xfrm>
            <a:off x="318918" y="5869639"/>
            <a:ext cx="1908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Время удержания температуры у разных моделей может отличаться </a:t>
            </a:r>
          </a:p>
          <a:p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зависимости от конструкции, материала, внешней среды и использования.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428120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D751B47-CA4B-4341-BFE3-4C3EFCAC4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r="30319"/>
          <a:stretch/>
        </p:blipFill>
        <p:spPr>
          <a:xfrm>
            <a:off x="2714724" y="90806"/>
            <a:ext cx="2597489" cy="474327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0B3E91E8-313D-457D-8CED-058B453F3111}"/>
              </a:ext>
            </a:extLst>
          </p:cNvPr>
          <p:cNvSpPr/>
          <p:nvPr/>
        </p:nvSpPr>
        <p:spPr>
          <a:xfrm>
            <a:off x="0" y="3528985"/>
            <a:ext cx="9144000" cy="3329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FD2BFAA4-B221-4FAE-9FF3-C3CCFB581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1"/>
          <a:stretch/>
        </p:blipFill>
        <p:spPr>
          <a:xfrm>
            <a:off x="6286894" y="3135639"/>
            <a:ext cx="2857105" cy="3839634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1BD8881F-FFBF-4833-BADA-A52B64A86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196" y="3950923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823002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1B058EC4-65A6-4B64-924E-39A400A29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196" y="4153843"/>
            <a:ext cx="1512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для воды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Plain»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3BBCAD80-556D-472B-B584-A33BB755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447" y="4612584"/>
            <a:ext cx="989558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322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8</a:t>
            </a:r>
            <a:r>
              <a:rPr lang="en-US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8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35BA81AC-FAEC-4DA8-8A20-68CA9925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46" y="5823500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1634A48E-EEAB-4229-A618-7B74AA54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139" y="5440428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C1B3D6-2A20-4241-B8EE-4B29FB8CA695}"/>
              </a:ext>
            </a:extLst>
          </p:cNvPr>
          <p:cNvSpPr txBox="1"/>
          <p:nvPr/>
        </p:nvSpPr>
        <p:spPr>
          <a:xfrm>
            <a:off x="190129" y="19887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ПРОМО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E977044-708E-4321-82AD-39854EDE79A6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68E5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68124D-19F3-40E1-B37E-8E4BE099637F}"/>
              </a:ext>
            </a:extLst>
          </p:cNvPr>
          <p:cNvSpPr txBox="1"/>
          <p:nvPr/>
        </p:nvSpPr>
        <p:spPr>
          <a:xfrm>
            <a:off x="3006719" y="5433756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630 мл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948387-9CCD-47B9-AE21-7511557AAC42}"/>
              </a:ext>
            </a:extLst>
          </p:cNvPr>
          <p:cNvSpPr txBox="1"/>
          <p:nvPr/>
        </p:nvSpPr>
        <p:spPr>
          <a:xfrm>
            <a:off x="3002846" y="5822021"/>
            <a:ext cx="683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DCFF7F-9903-4FD2-92CF-31404A56920B}"/>
              </a:ext>
            </a:extLst>
          </p:cNvPr>
          <p:cNvSpPr txBox="1"/>
          <p:nvPr/>
        </p:nvSpPr>
        <p:spPr>
          <a:xfrm>
            <a:off x="2267482" y="4931033"/>
            <a:ext cx="1641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Классическая форма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Широкое горло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A9E153-7B14-4FC4-A1C9-F16CF93B7B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91" b="32910"/>
          <a:stretch/>
        </p:blipFill>
        <p:spPr>
          <a:xfrm rot="16200000">
            <a:off x="6213917" y="-977093"/>
            <a:ext cx="1877510" cy="3982654"/>
          </a:xfrm>
          <a:prstGeom prst="rect">
            <a:avLst/>
          </a:prstGeom>
        </p:spPr>
      </p:pic>
      <p:sp>
        <p:nvSpPr>
          <p:cNvPr id="26" name="TextBox 11">
            <a:extLst>
              <a:ext uri="{FF2B5EF4-FFF2-40B4-BE49-F238E27FC236}">
                <a16:creationId xmlns:a16="http://schemas.microsoft.com/office/drawing/2014/main" xmlns="" id="{B3F6EC31-2BD1-4BF0-AA71-6C2B78001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792" y="3965284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10029402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F016CD4F-05F2-4B29-A2DD-51BDF18D5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792" y="4168204"/>
            <a:ext cx="15449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для питья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Hardy»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xmlns="" id="{FFBF91CF-ABCE-4FBB-8E2C-10C210E0B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042" y="4626945"/>
            <a:ext cx="1168739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346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23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8AA06E8-65A9-4B46-96E1-48B34BCD45DD}"/>
              </a:ext>
            </a:extLst>
          </p:cNvPr>
          <p:cNvSpPr txBox="1"/>
          <p:nvPr/>
        </p:nvSpPr>
        <p:spPr>
          <a:xfrm>
            <a:off x="5058276" y="5441998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B14EFFC-0B77-4742-9A0A-B25F6C63EA4B}"/>
              </a:ext>
            </a:extLst>
          </p:cNvPr>
          <p:cNvSpPr txBox="1"/>
          <p:nvPr/>
        </p:nvSpPr>
        <p:spPr>
          <a:xfrm>
            <a:off x="5054403" y="5835852"/>
            <a:ext cx="683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Пластик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xmlns="" id="{06677D49-E857-46B1-8059-FEAED2ABE58D}"/>
              </a:ext>
            </a:extLst>
          </p:cNvPr>
          <p:cNvGrpSpPr/>
          <p:nvPr/>
        </p:nvGrpSpPr>
        <p:grpSpPr>
          <a:xfrm>
            <a:off x="6307138" y="6045985"/>
            <a:ext cx="155221" cy="356436"/>
            <a:chOff x="6601045" y="6005110"/>
            <a:chExt cx="191655" cy="440099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BD96085C-C892-4C8E-99D2-879EC7DCD909}"/>
                </a:ext>
              </a:extLst>
            </p:cNvPr>
            <p:cNvSpPr/>
            <p:nvPr/>
          </p:nvSpPr>
          <p:spPr>
            <a:xfrm rot="5400000">
              <a:off x="6601045" y="6005110"/>
              <a:ext cx="191655" cy="19165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F5875527-4AF4-4C50-A1B6-4CEA0DE5028B}"/>
                </a:ext>
              </a:extLst>
            </p:cNvPr>
            <p:cNvSpPr/>
            <p:nvPr/>
          </p:nvSpPr>
          <p:spPr>
            <a:xfrm rot="5400000">
              <a:off x="6601045" y="6253554"/>
              <a:ext cx="191655" cy="19165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8404600-25D1-4C6A-9E8F-309F1E07618D}"/>
              </a:ext>
            </a:extLst>
          </p:cNvPr>
          <p:cNvSpPr txBox="1"/>
          <p:nvPr/>
        </p:nvSpPr>
        <p:spPr>
          <a:xfrm>
            <a:off x="4688078" y="4945394"/>
            <a:ext cx="16225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Крышка на петельке</a:t>
            </a: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xmlns="" id="{90144EEA-84F8-481B-B96C-199DE590C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73" y="2031877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823103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xmlns="" id="{A1FEE30B-64EE-45D8-9203-DB309FC4F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73" y="2234797"/>
            <a:ext cx="2153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для воды «</a:t>
            </a:r>
            <a:r>
              <a:rPr lang="en-US" sz="1200" dirty="0">
                <a:latin typeface="Segoe UI Semibold" panose="020B0702040204020203" pitchFamily="34" charset="0"/>
              </a:rPr>
              <a:t>Stayer»</a:t>
            </a: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xmlns="" id="{407037DD-CCA6-4F1E-9DDD-CFE1C4325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924" y="2529003"/>
            <a:ext cx="954014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436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23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2A964B30-1E3D-4846-A955-3EA227A65BAE}"/>
              </a:ext>
            </a:extLst>
          </p:cNvPr>
          <p:cNvGrpSpPr/>
          <p:nvPr/>
        </p:nvGrpSpPr>
        <p:grpSpPr>
          <a:xfrm>
            <a:off x="2744230" y="2002310"/>
            <a:ext cx="155221" cy="758867"/>
            <a:chOff x="2863209" y="1907122"/>
            <a:chExt cx="191655" cy="936988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xmlns="" id="{AB3B8ACE-3D6C-42ED-8AF0-45F0DC8ECF73}"/>
                </a:ext>
              </a:extLst>
            </p:cNvPr>
            <p:cNvSpPr/>
            <p:nvPr/>
          </p:nvSpPr>
          <p:spPr>
            <a:xfrm rot="5400000">
              <a:off x="2863209" y="1907122"/>
              <a:ext cx="191655" cy="19165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xmlns="" id="{E2045722-DA35-4B1D-96C1-437A21CCD712}"/>
                </a:ext>
              </a:extLst>
            </p:cNvPr>
            <p:cNvSpPr/>
            <p:nvPr/>
          </p:nvSpPr>
          <p:spPr>
            <a:xfrm rot="5400000">
              <a:off x="2863209" y="2155566"/>
              <a:ext cx="191655" cy="19165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xmlns="" id="{1F72E6CD-D18F-4560-A200-CE07AFC6DCF3}"/>
                </a:ext>
              </a:extLst>
            </p:cNvPr>
            <p:cNvSpPr/>
            <p:nvPr/>
          </p:nvSpPr>
          <p:spPr>
            <a:xfrm rot="5400000">
              <a:off x="2863209" y="2404010"/>
              <a:ext cx="191655" cy="191655"/>
            </a:xfrm>
            <a:prstGeom prst="ellipse">
              <a:avLst/>
            </a:prstGeom>
            <a:solidFill>
              <a:srgbClr val="F68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xmlns="" id="{614E4DF8-7E1A-4D74-9C24-E15CF322ED40}"/>
                </a:ext>
              </a:extLst>
            </p:cNvPr>
            <p:cNvSpPr/>
            <p:nvPr/>
          </p:nvSpPr>
          <p:spPr>
            <a:xfrm rot="5400000">
              <a:off x="2863209" y="2652455"/>
              <a:ext cx="191655" cy="19165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01A1953-34A7-424F-ADF8-5A29790312CE}"/>
              </a:ext>
            </a:extLst>
          </p:cNvPr>
          <p:cNvSpPr txBox="1"/>
          <p:nvPr/>
        </p:nvSpPr>
        <p:spPr>
          <a:xfrm>
            <a:off x="4992959" y="2855560"/>
            <a:ext cx="18133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Держатель для крышки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1A3DA3D3-A1AB-4CBB-9E92-0C022F34A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09" y="3582858"/>
            <a:ext cx="816179" cy="816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6BAF3F96-371D-452E-8AC4-DA791144C1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3" r="-8258" b="6123"/>
          <a:stretch/>
        </p:blipFill>
        <p:spPr>
          <a:xfrm flipH="1">
            <a:off x="69530" y="795417"/>
            <a:ext cx="2120317" cy="6062584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19100D8D-5990-4E3E-853A-B4AD083E554F}"/>
              </a:ext>
            </a:extLst>
          </p:cNvPr>
          <p:cNvGrpSpPr/>
          <p:nvPr/>
        </p:nvGrpSpPr>
        <p:grpSpPr>
          <a:xfrm rot="5400000">
            <a:off x="1940995" y="5853405"/>
            <a:ext cx="960083" cy="155222"/>
            <a:chOff x="937315" y="5111020"/>
            <a:chExt cx="1185433" cy="191655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35BE8D1D-3BD8-47C0-B0B6-BF5B9301400D}"/>
                </a:ext>
              </a:extLst>
            </p:cNvPr>
            <p:cNvSpPr/>
            <p:nvPr/>
          </p:nvSpPr>
          <p:spPr>
            <a:xfrm>
              <a:off x="937315" y="5111020"/>
              <a:ext cx="191655" cy="1916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7BFE2130-5547-4389-A0F6-28EE55B592FE}"/>
                </a:ext>
              </a:extLst>
            </p:cNvPr>
            <p:cNvSpPr/>
            <p:nvPr/>
          </p:nvSpPr>
          <p:spPr>
            <a:xfrm>
              <a:off x="1185760" y="5111020"/>
              <a:ext cx="191655" cy="19165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B4D547F0-9BF2-49D4-923C-AE7E1E37DC93}"/>
                </a:ext>
              </a:extLst>
            </p:cNvPr>
            <p:cNvSpPr/>
            <p:nvPr/>
          </p:nvSpPr>
          <p:spPr>
            <a:xfrm>
              <a:off x="1434204" y="5111020"/>
              <a:ext cx="191655" cy="191655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21644809-0DB5-4ECF-84FE-69A20248E9F2}"/>
                </a:ext>
              </a:extLst>
            </p:cNvPr>
            <p:cNvSpPr/>
            <p:nvPr/>
          </p:nvSpPr>
          <p:spPr>
            <a:xfrm>
              <a:off x="1682648" y="5111020"/>
              <a:ext cx="191655" cy="191655"/>
            </a:xfrm>
            <a:prstGeom prst="ellipse">
              <a:avLst/>
            </a:prstGeom>
            <a:solidFill>
              <a:srgbClr val="F68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B32296A4-87AE-409A-9F9B-42F07F252BDA}"/>
                </a:ext>
              </a:extLst>
            </p:cNvPr>
            <p:cNvSpPr/>
            <p:nvPr/>
          </p:nvSpPr>
          <p:spPr>
            <a:xfrm>
              <a:off x="1931093" y="5111020"/>
              <a:ext cx="191655" cy="19165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7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681BC1CA-C30A-4C5B-AD28-35D931DAB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80" y="5838317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908E7C04-FA36-492B-94CB-D88CCB34A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73" y="5455245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9DDD612-0C66-4188-A9FB-B3B38B12ED6F}"/>
              </a:ext>
            </a:extLst>
          </p:cNvPr>
          <p:cNvSpPr txBox="1"/>
          <p:nvPr/>
        </p:nvSpPr>
        <p:spPr>
          <a:xfrm>
            <a:off x="7441597" y="2463593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4491F372-F232-44E9-B32D-0EC7024816B3}"/>
              </a:ext>
            </a:extLst>
          </p:cNvPr>
          <p:cNvSpPr txBox="1"/>
          <p:nvPr/>
        </p:nvSpPr>
        <p:spPr>
          <a:xfrm>
            <a:off x="7437724" y="2857447"/>
            <a:ext cx="683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Пластик</a:t>
            </a:r>
          </a:p>
        </p:txBody>
      </p:sp>
      <p:pic>
        <p:nvPicPr>
          <p:cNvPr id="73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73BEA2B0-664C-4599-9729-15A81DE0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1" y="2859912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F21B8D7C-1A9C-48D5-817C-B98B3337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94" y="2476840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5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xmlns="" id="{6C0F7F03-9FC8-4DB9-B2FD-3EE51B47FF4C}"/>
              </a:ext>
            </a:extLst>
          </p:cNvPr>
          <p:cNvSpPr/>
          <p:nvPr/>
        </p:nvSpPr>
        <p:spPr>
          <a:xfrm>
            <a:off x="-12384" y="885217"/>
            <a:ext cx="2260203" cy="59727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0" name="Рисунок 189">
            <a:extLst>
              <a:ext uri="{FF2B5EF4-FFF2-40B4-BE49-F238E27FC236}">
                <a16:creationId xmlns:a16="http://schemas.microsoft.com/office/drawing/2014/main" xmlns="" id="{1B20B668-1040-454D-8250-3AAC1578D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3"/>
          <a:stretch/>
        </p:blipFill>
        <p:spPr>
          <a:xfrm flipH="1">
            <a:off x="5176265" y="4722931"/>
            <a:ext cx="1866911" cy="1856498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xmlns="" id="{5C7A8C4E-C2D9-4788-BE1D-CABD34B2C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r="37092" b="6511"/>
          <a:stretch/>
        </p:blipFill>
        <p:spPr>
          <a:xfrm>
            <a:off x="7009226" y="976920"/>
            <a:ext cx="2075333" cy="5881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056AC3-4240-4040-8036-9C2D5D192B74}"/>
              </a:ext>
            </a:extLst>
          </p:cNvPr>
          <p:cNvSpPr txBox="1"/>
          <p:nvPr/>
        </p:nvSpPr>
        <p:spPr>
          <a:xfrm>
            <a:off x="190129" y="198875"/>
            <a:ext cx="584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ЛИДЕРЫ ПРОДАЖ НА ПРОТЯЖЕНИИ 7 ЛЕТ!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4535FE-BF5F-4D16-9F4A-3083944C5DB1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11">
            <a:extLst>
              <a:ext uri="{FF2B5EF4-FFF2-40B4-BE49-F238E27FC236}">
                <a16:creationId xmlns:a16="http://schemas.microsoft.com/office/drawing/2014/main" xmlns="" id="{ED3A0BD1-09FA-48AB-843A-364BE540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619" y="3546433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10055902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55" name="TextBox 12">
            <a:extLst>
              <a:ext uri="{FF2B5EF4-FFF2-40B4-BE49-F238E27FC236}">
                <a16:creationId xmlns:a16="http://schemas.microsoft.com/office/drawing/2014/main" xmlns="" id="{0BE533EE-A8F5-4BA2-80D9-B2600D8A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619" y="3749353"/>
            <a:ext cx="17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Oregon»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с карабином, матовая</a:t>
            </a:r>
            <a:endParaRPr lang="en-US" sz="1200" dirty="0">
              <a:latin typeface="Segoe UI Semibold" panose="020B0702040204020203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xmlns="" id="{8177664D-99AD-4933-B974-1093ADD0F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869" y="4208094"/>
            <a:ext cx="965885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582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0" name="TextBox 11">
            <a:extLst>
              <a:ext uri="{FF2B5EF4-FFF2-40B4-BE49-F238E27FC236}">
                <a16:creationId xmlns:a16="http://schemas.microsoft.com/office/drawing/2014/main" xmlns="" id="{00D51155-C6A2-48C1-A1A6-DCA6E0106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6051" y="1179254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10000205</a:t>
            </a:r>
          </a:p>
        </p:txBody>
      </p:sp>
      <p:sp>
        <p:nvSpPr>
          <p:cNvPr id="71" name="TextBox 12">
            <a:extLst>
              <a:ext uri="{FF2B5EF4-FFF2-40B4-BE49-F238E27FC236}">
                <a16:creationId xmlns:a16="http://schemas.microsoft.com/office/drawing/2014/main" xmlns="" id="{B937B67B-6EA7-4F43-A4DE-91FF7132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6051" y="1382174"/>
            <a:ext cx="15261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Oregon»</a:t>
            </a:r>
          </a:p>
        </p:txBody>
      </p:sp>
      <p:pic>
        <p:nvPicPr>
          <p:cNvPr id="73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BBA0BCF9-CE27-4F78-98CE-CD363777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30" y="2435551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231C367C-545B-4885-B435-FC8040D4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23" y="2052479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E94B5E9-3A41-4F62-9D7B-9AC0BC8A5ACE}"/>
              </a:ext>
            </a:extLst>
          </p:cNvPr>
          <p:cNvSpPr txBox="1"/>
          <p:nvPr/>
        </p:nvSpPr>
        <p:spPr>
          <a:xfrm>
            <a:off x="3587403" y="2045807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400 мл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C876853-4716-4DDB-A7B9-F19FDB4DF562}"/>
              </a:ext>
            </a:extLst>
          </p:cNvPr>
          <p:cNvSpPr txBox="1"/>
          <p:nvPr/>
        </p:nvSpPr>
        <p:spPr>
          <a:xfrm>
            <a:off x="3583530" y="2434072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Алюминий</a:t>
            </a:r>
          </a:p>
        </p:txBody>
      </p:sp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xmlns="" id="{2B6B896E-C2FD-41DE-99E1-FA5B23FFA39F}"/>
              </a:ext>
            </a:extLst>
          </p:cNvPr>
          <p:cNvGrpSpPr/>
          <p:nvPr/>
        </p:nvGrpSpPr>
        <p:grpSpPr>
          <a:xfrm>
            <a:off x="3260574" y="5336478"/>
            <a:ext cx="2029017" cy="938660"/>
            <a:chOff x="2689319" y="4862360"/>
            <a:chExt cx="2029017" cy="938660"/>
          </a:xfrm>
        </p:grpSpPr>
        <p:sp>
          <p:nvSpPr>
            <p:cNvPr id="86" name="TextBox 11">
              <a:extLst>
                <a:ext uri="{FF2B5EF4-FFF2-40B4-BE49-F238E27FC236}">
                  <a16:creationId xmlns:a16="http://schemas.microsoft.com/office/drawing/2014/main" xmlns="" id="{5226A23E-5A10-4FB2-8DB8-B38394261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319" y="4862360"/>
              <a:ext cx="848555" cy="31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ru-RU" sz="1100" dirty="0">
                  <a:latin typeface="Segoe UI Light" panose="020B0502040204020203" pitchFamily="34" charset="0"/>
                </a:rPr>
                <a:t>10053600</a:t>
              </a:r>
            </a:p>
          </p:txBody>
        </p:sp>
        <p:sp>
          <p:nvSpPr>
            <p:cNvPr id="87" name="TextBox 12">
              <a:extLst>
                <a:ext uri="{FF2B5EF4-FFF2-40B4-BE49-F238E27FC236}">
                  <a16:creationId xmlns:a16="http://schemas.microsoft.com/office/drawing/2014/main" xmlns="" id="{E0CECE15-2299-473C-9338-04A6EAAF73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9319" y="5065280"/>
              <a:ext cx="20290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sz="1200" dirty="0">
                  <a:latin typeface="Segoe UI Semibold" panose="020B0702040204020203" pitchFamily="34" charset="0"/>
                </a:rPr>
                <a:t>Бутылка</a:t>
              </a:r>
              <a:r>
                <a:rPr lang="en-US" sz="1200" dirty="0">
                  <a:latin typeface="Segoe UI Semibold" panose="020B0702040204020203" pitchFamily="34" charset="0"/>
                </a:rPr>
                <a:t> </a:t>
              </a:r>
              <a:r>
                <a:rPr lang="ru-RU" sz="1200" dirty="0">
                  <a:latin typeface="Segoe UI Semibold" panose="020B0702040204020203" pitchFamily="34" charset="0"/>
                </a:rPr>
                <a:t>для сублимации</a:t>
              </a:r>
            </a:p>
            <a:p>
              <a:r>
                <a:rPr lang="ru-RU" sz="1200" dirty="0">
                  <a:latin typeface="Segoe UI Semibold" panose="020B0702040204020203" pitchFamily="34" charset="0"/>
                </a:rPr>
                <a:t>«</a:t>
              </a:r>
              <a:r>
                <a:rPr lang="en-US" sz="1200" dirty="0">
                  <a:latin typeface="Segoe UI Semibold" panose="020B0702040204020203" pitchFamily="34" charset="0"/>
                </a:rPr>
                <a:t>Oregon»</a:t>
              </a:r>
            </a:p>
          </p:txBody>
        </p:sp>
        <p:sp>
          <p:nvSpPr>
            <p:cNvPr id="88" name="TextBox 12">
              <a:extLst>
                <a:ext uri="{FF2B5EF4-FFF2-40B4-BE49-F238E27FC236}">
                  <a16:creationId xmlns:a16="http://schemas.microsoft.com/office/drawing/2014/main" xmlns="" id="{35D6F017-F1C3-4A33-9BDD-D011A2476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569" y="5524021"/>
              <a:ext cx="970929" cy="27699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12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682</a:t>
              </a:r>
              <a:r>
                <a:rPr lang="en-US" altLang="ru-RU" sz="12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12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12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12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15" name="TextBox 11">
            <a:extLst>
              <a:ext uri="{FF2B5EF4-FFF2-40B4-BE49-F238E27FC236}">
                <a16:creationId xmlns:a16="http://schemas.microsoft.com/office/drawing/2014/main" xmlns="" id="{39F710FD-8CD3-4A39-B5B8-4FCF865C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25" y="1173357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10029706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116" name="TextBox 12">
            <a:extLst>
              <a:ext uri="{FF2B5EF4-FFF2-40B4-BE49-F238E27FC236}">
                <a16:creationId xmlns:a16="http://schemas.microsoft.com/office/drawing/2014/main" xmlns="" id="{0B922C4A-6CBB-43AD-94C0-B6EEA1C8D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24" y="1376277"/>
            <a:ext cx="1583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 «</a:t>
            </a:r>
            <a:r>
              <a:rPr lang="en-US" sz="1200" dirty="0">
                <a:latin typeface="Segoe UI Semibold" panose="020B0702040204020203" pitchFamily="34" charset="0"/>
              </a:rPr>
              <a:t>Pacific»</a:t>
            </a:r>
            <a:endParaRPr lang="ru-RU" sz="1200" dirty="0">
              <a:latin typeface="Segoe UI Semibold" panose="020B0702040204020203" pitchFamily="34" charset="0"/>
            </a:endParaRPr>
          </a:p>
          <a:p>
            <a:r>
              <a:rPr lang="ru-RU" sz="1200" dirty="0">
                <a:latin typeface="Segoe UI Semibold" panose="020B0702040204020203" pitchFamily="34" charset="0"/>
              </a:rPr>
              <a:t>с карабином</a:t>
            </a:r>
            <a:endParaRPr lang="en-US" sz="1200" dirty="0">
              <a:latin typeface="Segoe UI Semibold" panose="020B0702040204020203" pitchFamily="34" charset="0"/>
            </a:endParaRPr>
          </a:p>
        </p:txBody>
      </p:sp>
      <p:sp>
        <p:nvSpPr>
          <p:cNvPr id="117" name="TextBox 12">
            <a:extLst>
              <a:ext uri="{FF2B5EF4-FFF2-40B4-BE49-F238E27FC236}">
                <a16:creationId xmlns:a16="http://schemas.microsoft.com/office/drawing/2014/main" xmlns="" id="{5D3AA034-2F79-4C28-B13A-3FE75643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476" y="1835018"/>
            <a:ext cx="957448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659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23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18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682B3104-0583-4A66-8DC1-322567A8E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78" y="2640106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FAB95A4D-E149-4DDB-85B1-790C103E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71" y="2257034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4AE9A30-2E30-4471-98F4-BA3172286532}"/>
              </a:ext>
            </a:extLst>
          </p:cNvPr>
          <p:cNvSpPr txBox="1"/>
          <p:nvPr/>
        </p:nvSpPr>
        <p:spPr>
          <a:xfrm>
            <a:off x="6141651" y="2250362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630 мл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22E6A29B-FDA2-4BDE-9707-50818361BECC}"/>
              </a:ext>
            </a:extLst>
          </p:cNvPr>
          <p:cNvSpPr txBox="1"/>
          <p:nvPr/>
        </p:nvSpPr>
        <p:spPr>
          <a:xfrm>
            <a:off x="6137778" y="2638627"/>
            <a:ext cx="683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Пластик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xmlns="" id="{70290B9E-7BA9-4FD0-A3C4-FD88FA5FDBE8}"/>
              </a:ext>
            </a:extLst>
          </p:cNvPr>
          <p:cNvSpPr/>
          <p:nvPr/>
        </p:nvSpPr>
        <p:spPr>
          <a:xfrm rot="5400000">
            <a:off x="6384069" y="3049101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8" name="Овал 127">
            <a:extLst>
              <a:ext uri="{FF2B5EF4-FFF2-40B4-BE49-F238E27FC236}">
                <a16:creationId xmlns:a16="http://schemas.microsoft.com/office/drawing/2014/main" xmlns="" id="{86598553-CCA2-4FAD-BE04-C07DA338B86B}"/>
              </a:ext>
            </a:extLst>
          </p:cNvPr>
          <p:cNvSpPr/>
          <p:nvPr/>
        </p:nvSpPr>
        <p:spPr>
          <a:xfrm rot="5400000">
            <a:off x="6384069" y="3453533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xmlns="" id="{D0F4F9D3-F142-4967-B67F-474EF0E22AC8}"/>
              </a:ext>
            </a:extLst>
          </p:cNvPr>
          <p:cNvSpPr/>
          <p:nvPr/>
        </p:nvSpPr>
        <p:spPr>
          <a:xfrm rot="5400000">
            <a:off x="6384069" y="3655748"/>
            <a:ext cx="155222" cy="155222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xmlns="" id="{CE17A562-6A86-4CF4-91B3-69BBE152C74E}"/>
              </a:ext>
            </a:extLst>
          </p:cNvPr>
          <p:cNvSpPr/>
          <p:nvPr/>
        </p:nvSpPr>
        <p:spPr>
          <a:xfrm rot="5400000">
            <a:off x="6384069" y="3859966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xmlns="" id="{A283B516-3296-4140-BD1A-343C6F87D94C}"/>
              </a:ext>
            </a:extLst>
          </p:cNvPr>
          <p:cNvSpPr/>
          <p:nvPr/>
        </p:nvSpPr>
        <p:spPr>
          <a:xfrm rot="5400000">
            <a:off x="6590865" y="3049101"/>
            <a:ext cx="155222" cy="1552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xmlns="" id="{3C686A67-039A-40C7-BEDE-8744301120A1}"/>
              </a:ext>
            </a:extLst>
          </p:cNvPr>
          <p:cNvSpPr/>
          <p:nvPr/>
        </p:nvSpPr>
        <p:spPr>
          <a:xfrm rot="5400000">
            <a:off x="6590865" y="3251317"/>
            <a:ext cx="155222" cy="155222"/>
          </a:xfrm>
          <a:prstGeom prst="ellipse">
            <a:avLst/>
          </a:prstGeom>
          <a:solidFill>
            <a:srgbClr val="65A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xmlns="" id="{25B57E61-5084-45D6-9073-33BCBBAFDAF2}"/>
              </a:ext>
            </a:extLst>
          </p:cNvPr>
          <p:cNvSpPr/>
          <p:nvPr/>
        </p:nvSpPr>
        <p:spPr>
          <a:xfrm rot="5400000">
            <a:off x="6590865" y="3453533"/>
            <a:ext cx="155222" cy="155222"/>
          </a:xfrm>
          <a:prstGeom prst="ellipse">
            <a:avLst/>
          </a:prstGeom>
          <a:solidFill>
            <a:srgbClr val="7030A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xmlns="" id="{B0D15010-C8B5-45B1-B5ED-A0C6A86FC8EA}"/>
              </a:ext>
            </a:extLst>
          </p:cNvPr>
          <p:cNvSpPr/>
          <p:nvPr/>
        </p:nvSpPr>
        <p:spPr>
          <a:xfrm rot="5400000">
            <a:off x="6590865" y="3655748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xmlns="" id="{6CA58481-0070-4161-8ED0-4466EF2EDC21}"/>
              </a:ext>
            </a:extLst>
          </p:cNvPr>
          <p:cNvSpPr/>
          <p:nvPr/>
        </p:nvSpPr>
        <p:spPr>
          <a:xfrm rot="5400000">
            <a:off x="6384069" y="3251317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Овал 163">
            <a:extLst>
              <a:ext uri="{FF2B5EF4-FFF2-40B4-BE49-F238E27FC236}">
                <a16:creationId xmlns:a16="http://schemas.microsoft.com/office/drawing/2014/main" xmlns="" id="{1A889B06-342A-4BD6-B0C0-9D5796E08DD0}"/>
              </a:ext>
            </a:extLst>
          </p:cNvPr>
          <p:cNvSpPr/>
          <p:nvPr/>
        </p:nvSpPr>
        <p:spPr>
          <a:xfrm>
            <a:off x="3365668" y="3049101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5" name="Овал 164">
            <a:extLst>
              <a:ext uri="{FF2B5EF4-FFF2-40B4-BE49-F238E27FC236}">
                <a16:creationId xmlns:a16="http://schemas.microsoft.com/office/drawing/2014/main" xmlns="" id="{D0368BC6-D46E-49F8-BDE7-7BCE892AF4EB}"/>
              </a:ext>
            </a:extLst>
          </p:cNvPr>
          <p:cNvSpPr/>
          <p:nvPr/>
        </p:nvSpPr>
        <p:spPr>
          <a:xfrm>
            <a:off x="3770100" y="3049101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xmlns="" id="{917B1799-7EB9-45A9-8045-BAB6664E07F6}"/>
              </a:ext>
            </a:extLst>
          </p:cNvPr>
          <p:cNvSpPr/>
          <p:nvPr/>
        </p:nvSpPr>
        <p:spPr>
          <a:xfrm>
            <a:off x="3972315" y="3049101"/>
            <a:ext cx="155222" cy="155222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67" name="Овал 166">
            <a:extLst>
              <a:ext uri="{FF2B5EF4-FFF2-40B4-BE49-F238E27FC236}">
                <a16:creationId xmlns:a16="http://schemas.microsoft.com/office/drawing/2014/main" xmlns="" id="{39618A74-4162-46C7-982B-C901A0F5DFDB}"/>
              </a:ext>
            </a:extLst>
          </p:cNvPr>
          <p:cNvSpPr/>
          <p:nvPr/>
        </p:nvSpPr>
        <p:spPr>
          <a:xfrm>
            <a:off x="4176533" y="3049101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68" name="Овал 167">
            <a:extLst>
              <a:ext uri="{FF2B5EF4-FFF2-40B4-BE49-F238E27FC236}">
                <a16:creationId xmlns:a16="http://schemas.microsoft.com/office/drawing/2014/main" xmlns="" id="{4D5BD59C-D944-41B5-9F7E-26FF980D2F0E}"/>
              </a:ext>
            </a:extLst>
          </p:cNvPr>
          <p:cNvSpPr/>
          <p:nvPr/>
        </p:nvSpPr>
        <p:spPr>
          <a:xfrm>
            <a:off x="3365668" y="2842305"/>
            <a:ext cx="155222" cy="1552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9" name="Овал 168">
            <a:extLst>
              <a:ext uri="{FF2B5EF4-FFF2-40B4-BE49-F238E27FC236}">
                <a16:creationId xmlns:a16="http://schemas.microsoft.com/office/drawing/2014/main" xmlns="" id="{D657FDD6-4565-449A-B672-2870ED621C52}"/>
              </a:ext>
            </a:extLst>
          </p:cNvPr>
          <p:cNvSpPr/>
          <p:nvPr/>
        </p:nvSpPr>
        <p:spPr>
          <a:xfrm>
            <a:off x="3567884" y="2842305"/>
            <a:ext cx="155222" cy="155222"/>
          </a:xfrm>
          <a:prstGeom prst="ellipse">
            <a:avLst/>
          </a:prstGeom>
          <a:solidFill>
            <a:srgbClr val="65A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>
            <a:extLst>
              <a:ext uri="{FF2B5EF4-FFF2-40B4-BE49-F238E27FC236}">
                <a16:creationId xmlns:a16="http://schemas.microsoft.com/office/drawing/2014/main" xmlns="" id="{8E7CAA41-0BE7-4F5D-A2C3-56377DD0ED93}"/>
              </a:ext>
            </a:extLst>
          </p:cNvPr>
          <p:cNvSpPr/>
          <p:nvPr/>
        </p:nvSpPr>
        <p:spPr>
          <a:xfrm>
            <a:off x="3770100" y="2842305"/>
            <a:ext cx="155222" cy="155222"/>
          </a:xfrm>
          <a:prstGeom prst="ellipse">
            <a:avLst/>
          </a:prstGeom>
          <a:solidFill>
            <a:srgbClr val="7030A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71" name="Овал 170">
            <a:extLst>
              <a:ext uri="{FF2B5EF4-FFF2-40B4-BE49-F238E27FC236}">
                <a16:creationId xmlns:a16="http://schemas.microsoft.com/office/drawing/2014/main" xmlns="" id="{DD12C975-C5F2-420C-BBC0-72A8CBD104B0}"/>
              </a:ext>
            </a:extLst>
          </p:cNvPr>
          <p:cNvSpPr/>
          <p:nvPr/>
        </p:nvSpPr>
        <p:spPr>
          <a:xfrm>
            <a:off x="3972315" y="2842305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72" name="Овал 171">
            <a:extLst>
              <a:ext uri="{FF2B5EF4-FFF2-40B4-BE49-F238E27FC236}">
                <a16:creationId xmlns:a16="http://schemas.microsoft.com/office/drawing/2014/main" xmlns="" id="{68FF4524-DA62-4A55-9019-5AEA787C11B6}"/>
              </a:ext>
            </a:extLst>
          </p:cNvPr>
          <p:cNvSpPr/>
          <p:nvPr/>
        </p:nvSpPr>
        <p:spPr>
          <a:xfrm>
            <a:off x="3567884" y="3049101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TextBox 12">
            <a:extLst>
              <a:ext uri="{FF2B5EF4-FFF2-40B4-BE49-F238E27FC236}">
                <a16:creationId xmlns:a16="http://schemas.microsoft.com/office/drawing/2014/main" xmlns="" id="{E4C1BBA3-556C-4C9A-AA38-D83288FF2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250" y="1681997"/>
            <a:ext cx="1003551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482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xmlns="" id="{FCB24067-B430-4FFA-AFF7-314F26627B42}"/>
              </a:ext>
            </a:extLst>
          </p:cNvPr>
          <p:cNvGrpSpPr/>
          <p:nvPr/>
        </p:nvGrpSpPr>
        <p:grpSpPr>
          <a:xfrm>
            <a:off x="562759" y="370164"/>
            <a:ext cx="1954408" cy="7379777"/>
            <a:chOff x="366291" y="416258"/>
            <a:chExt cx="1962121" cy="740890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0014D71F-BC19-42CE-9710-4FF416D50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9" b="-7378"/>
            <a:stretch/>
          </p:blipFill>
          <p:spPr>
            <a:xfrm rot="2492582">
              <a:off x="366291" y="416258"/>
              <a:ext cx="1780711" cy="40745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F54FB669-E81B-4164-9824-6FF399D62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0"/>
            <a:stretch/>
          </p:blipFill>
          <p:spPr>
            <a:xfrm rot="2428098">
              <a:off x="580459" y="2112831"/>
              <a:ext cx="1747953" cy="3906234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xmlns="" id="{10D9BBFB-8324-458F-91A5-BB1C1E13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28098">
              <a:off x="815327" y="3058396"/>
              <a:ext cx="644539" cy="1019599"/>
            </a:xfrm>
            <a:prstGeom prst="rect">
              <a:avLst/>
            </a:prstGeom>
          </p:spPr>
        </p:pic>
        <p:grpSp>
          <p:nvGrpSpPr>
            <p:cNvPr id="192" name="Группа 191">
              <a:extLst>
                <a:ext uri="{FF2B5EF4-FFF2-40B4-BE49-F238E27FC236}">
                  <a16:creationId xmlns:a16="http://schemas.microsoft.com/office/drawing/2014/main" xmlns="" id="{133F8FD9-AFE7-43C4-98F2-55439634DB19}"/>
                </a:ext>
              </a:extLst>
            </p:cNvPr>
            <p:cNvGrpSpPr/>
            <p:nvPr/>
          </p:nvGrpSpPr>
          <p:grpSpPr>
            <a:xfrm>
              <a:off x="429015" y="3996015"/>
              <a:ext cx="1623711" cy="3829144"/>
              <a:chOff x="698368" y="4058210"/>
              <a:chExt cx="1623711" cy="382914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xmlns="" id="{834B3A12-4C7F-4A46-9A6E-F62D7AD012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0695"/>
              <a:stretch/>
            </p:blipFill>
            <p:spPr>
              <a:xfrm rot="2313093">
                <a:off x="698368" y="4058210"/>
                <a:ext cx="1623711" cy="3829144"/>
              </a:xfrm>
              <a:prstGeom prst="rect">
                <a:avLst/>
              </a:prstGeom>
            </p:spPr>
          </p:pic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xmlns="" id="{8A73BCC6-A3D5-43A7-A608-1005D4436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13093">
                <a:off x="1106561" y="4883778"/>
                <a:ext cx="657436" cy="1040002"/>
              </a:xfrm>
              <a:prstGeom prst="rect">
                <a:avLst/>
              </a:prstGeom>
            </p:spPr>
          </p:pic>
        </p:grpSp>
      </p:grpSp>
      <p:sp>
        <p:nvSpPr>
          <p:cNvPr id="184" name="Овал 183">
            <a:extLst>
              <a:ext uri="{FF2B5EF4-FFF2-40B4-BE49-F238E27FC236}">
                <a16:creationId xmlns:a16="http://schemas.microsoft.com/office/drawing/2014/main" xmlns="" id="{A7306DB1-6620-42EA-9FD9-575DDD20CE51}"/>
              </a:ext>
            </a:extLst>
          </p:cNvPr>
          <p:cNvSpPr/>
          <p:nvPr/>
        </p:nvSpPr>
        <p:spPr>
          <a:xfrm>
            <a:off x="4169580" y="2840178"/>
            <a:ext cx="155222" cy="15522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5" name="Овал 184">
            <a:extLst>
              <a:ext uri="{FF2B5EF4-FFF2-40B4-BE49-F238E27FC236}">
                <a16:creationId xmlns:a16="http://schemas.microsoft.com/office/drawing/2014/main" xmlns="" id="{8D7268EF-690C-4E8F-9E53-B66F9366C48A}"/>
              </a:ext>
            </a:extLst>
          </p:cNvPr>
          <p:cNvSpPr/>
          <p:nvPr/>
        </p:nvSpPr>
        <p:spPr>
          <a:xfrm>
            <a:off x="4378205" y="3049101"/>
            <a:ext cx="155222" cy="1552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86" name="Овал 185">
            <a:extLst>
              <a:ext uri="{FF2B5EF4-FFF2-40B4-BE49-F238E27FC236}">
                <a16:creationId xmlns:a16="http://schemas.microsoft.com/office/drawing/2014/main" xmlns="" id="{652C41DC-838E-4617-AF91-DD690699501B}"/>
              </a:ext>
            </a:extLst>
          </p:cNvPr>
          <p:cNvSpPr/>
          <p:nvPr/>
        </p:nvSpPr>
        <p:spPr>
          <a:xfrm>
            <a:off x="4380545" y="2844395"/>
            <a:ext cx="155222" cy="155222"/>
          </a:xfrm>
          <a:prstGeom prst="ellipse">
            <a:avLst/>
          </a:prstGeom>
          <a:solidFill>
            <a:srgbClr val="E72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2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A00316CA-F86F-4EC5-A30C-43018B5BF659}"/>
              </a:ext>
            </a:extLst>
          </p:cNvPr>
          <p:cNvSpPr/>
          <p:nvPr/>
        </p:nvSpPr>
        <p:spPr>
          <a:xfrm>
            <a:off x="5851336" y="0"/>
            <a:ext cx="3292664" cy="6858000"/>
          </a:xfrm>
          <a:prstGeom prst="rect">
            <a:avLst/>
          </a:prstGeom>
          <a:solidFill>
            <a:srgbClr val="B9D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B2F733F-91E9-4488-A22A-F08670279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1272" r="27175" b="3330"/>
          <a:stretch/>
        </p:blipFill>
        <p:spPr>
          <a:xfrm>
            <a:off x="5851336" y="0"/>
            <a:ext cx="3297676" cy="39756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91B855D-08B2-4CC1-B0F5-F44497AD6B9D}"/>
              </a:ext>
            </a:extLst>
          </p:cNvPr>
          <p:cNvSpPr txBox="1"/>
          <p:nvPr/>
        </p:nvSpPr>
        <p:spPr>
          <a:xfrm>
            <a:off x="302760" y="1802959"/>
            <a:ext cx="21723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Компактная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Удобный механизм открытия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Прорезиненная крышка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Эргономичный дизайн</a:t>
            </a:r>
          </a:p>
        </p:txBody>
      </p:sp>
      <p:pic>
        <p:nvPicPr>
          <p:cNvPr id="2050" name="Picture 2" descr="ÐÑÑÑÐ»ÐºÐ° ÑÐ¿Ð¾ÑÑÐ¸Ð²Ð½Ð°Ñ Â«GobiÂ» (Ð°ÑÑ. 10029901)">
            <a:extLst>
              <a:ext uri="{FF2B5EF4-FFF2-40B4-BE49-F238E27FC236}">
                <a16:creationId xmlns:a16="http://schemas.microsoft.com/office/drawing/2014/main" xmlns="" id="{487B3474-30B1-468A-80B9-50AD918F1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5" r="36115"/>
          <a:stretch/>
        </p:blipFill>
        <p:spPr bwMode="auto">
          <a:xfrm>
            <a:off x="2765459" y="222119"/>
            <a:ext cx="1412672" cy="36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98816D-5551-4C56-B3CD-DF12FB6927C0}"/>
              </a:ext>
            </a:extLst>
          </p:cNvPr>
          <p:cNvSpPr txBox="1"/>
          <p:nvPr/>
        </p:nvSpPr>
        <p:spPr>
          <a:xfrm>
            <a:off x="190129" y="19887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СПОРТ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83B410-B1EE-4553-AED1-F72EA58274F6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E98ACA-8466-4FB2-8B1B-2048D9760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719" y="3625532"/>
            <a:ext cx="2805752" cy="28451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1FCAAD8-0D17-4EFB-9E7B-BB453F4602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5" r="28505"/>
          <a:stretch/>
        </p:blipFill>
        <p:spPr>
          <a:xfrm>
            <a:off x="4038719" y="688312"/>
            <a:ext cx="1479915" cy="31282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67A3FCA-EE52-41FD-9969-3690D986D5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2" r="4814" b="-15715"/>
          <a:stretch/>
        </p:blipFill>
        <p:spPr>
          <a:xfrm rot="13614506">
            <a:off x="-183195" y="5084185"/>
            <a:ext cx="2493265" cy="2411217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xmlns="" id="{D2627787-40F3-4293-A54A-4E9B8CCF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74" y="946189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10029901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xmlns="" id="{D550E4D1-F581-48D9-90C1-79F4D6786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74" y="1149109"/>
            <a:ext cx="22127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спортивная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Gobi»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xmlns="" id="{0871A64D-11B3-495A-BF1F-20B1356CD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24" y="1484510"/>
            <a:ext cx="1013915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374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3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9B6362B2-A8BB-4784-8A45-6F5B33E17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4" y="3021116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7ECCD427-E471-41A2-92E4-7C0D4BE99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7" y="2638044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9CA9ADA-0A3C-444B-86A7-5D71DFB88E4D}"/>
              </a:ext>
            </a:extLst>
          </p:cNvPr>
          <p:cNvSpPr txBox="1"/>
          <p:nvPr/>
        </p:nvSpPr>
        <p:spPr>
          <a:xfrm>
            <a:off x="626987" y="2631372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50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101FBC8-9CD8-4DEC-A8F0-A80668BD5892}"/>
              </a:ext>
            </a:extLst>
          </p:cNvPr>
          <p:cNvSpPr txBox="1"/>
          <p:nvPr/>
        </p:nvSpPr>
        <p:spPr>
          <a:xfrm>
            <a:off x="623114" y="3019637"/>
            <a:ext cx="683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Пластик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48A60BDC-5742-4DFF-AFD2-AFEA712A699A}"/>
              </a:ext>
            </a:extLst>
          </p:cNvPr>
          <p:cNvGrpSpPr/>
          <p:nvPr/>
        </p:nvGrpSpPr>
        <p:grpSpPr>
          <a:xfrm rot="16200000">
            <a:off x="2377978" y="1635703"/>
            <a:ext cx="557653" cy="155222"/>
            <a:chOff x="2088167" y="2958306"/>
            <a:chExt cx="557653" cy="155222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9544D36C-F037-4FCD-9A7B-9694DBD1AE7C}"/>
                </a:ext>
              </a:extLst>
            </p:cNvPr>
            <p:cNvSpPr/>
            <p:nvPr/>
          </p:nvSpPr>
          <p:spPr>
            <a:xfrm>
              <a:off x="2088167" y="2958306"/>
              <a:ext cx="155222" cy="1552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DA010E37-6A0A-4C47-A917-C418B10574A2}"/>
                </a:ext>
              </a:extLst>
            </p:cNvPr>
            <p:cNvSpPr/>
            <p:nvPr/>
          </p:nvSpPr>
          <p:spPr>
            <a:xfrm>
              <a:off x="2289383" y="2958306"/>
              <a:ext cx="155222" cy="15522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78627B25-147F-4FB6-88DA-AC764D505EE9}"/>
                </a:ext>
              </a:extLst>
            </p:cNvPr>
            <p:cNvSpPr/>
            <p:nvPr/>
          </p:nvSpPr>
          <p:spPr>
            <a:xfrm>
              <a:off x="2490598" y="2958306"/>
              <a:ext cx="155222" cy="15522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TextBox 11">
            <a:extLst>
              <a:ext uri="{FF2B5EF4-FFF2-40B4-BE49-F238E27FC236}">
                <a16:creationId xmlns:a16="http://schemas.microsoft.com/office/drawing/2014/main" xmlns="" id="{A74D2A74-3A9D-4A24-8EEB-D120B8101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871" y="4109989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10031301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xmlns="" id="{E645BA71-987E-498D-959C-C33423538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871" y="4312909"/>
            <a:ext cx="1672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спортивная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Capri»</a:t>
            </a:r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xmlns="" id="{76CEA425-CFC7-49E7-B8E1-F05858202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122" y="4771650"/>
            <a:ext cx="1061710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1 060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23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5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F537A17E-ADD4-427A-AD6B-1EEB17C6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04" y="6212781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E5A3CDD8-C8FA-4C13-BD05-9B65A2B2A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97" y="5829709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FD3D7B2-1DF2-42FE-A8E4-AE52FF135275}"/>
              </a:ext>
            </a:extLst>
          </p:cNvPr>
          <p:cNvSpPr txBox="1"/>
          <p:nvPr/>
        </p:nvSpPr>
        <p:spPr>
          <a:xfrm>
            <a:off x="6379577" y="5823037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700 мл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163AD0F-DF01-4B06-9D0B-8CE62A7C7142}"/>
              </a:ext>
            </a:extLst>
          </p:cNvPr>
          <p:cNvSpPr txBox="1"/>
          <p:nvPr/>
        </p:nvSpPr>
        <p:spPr>
          <a:xfrm>
            <a:off x="6375704" y="6211302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Тритан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D088648-4094-4A3B-8CC2-DE2B66128D9B}"/>
              </a:ext>
            </a:extLst>
          </p:cNvPr>
          <p:cNvSpPr txBox="1"/>
          <p:nvPr/>
        </p:nvSpPr>
        <p:spPr>
          <a:xfrm>
            <a:off x="6044841" y="5090099"/>
            <a:ext cx="261481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Открывается с помощью кнопки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Блокиратор от случайного открытия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Удобно использовать одной рукой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0F04A94-2BD3-447E-A608-5B3BAE3EE0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40" y="2541623"/>
            <a:ext cx="816179" cy="816179"/>
          </a:xfrm>
          <a:prstGeom prst="rect">
            <a:avLst/>
          </a:prstGeom>
        </p:spPr>
      </p:pic>
      <p:sp>
        <p:nvSpPr>
          <p:cNvPr id="51" name="TextBox 11">
            <a:extLst>
              <a:ext uri="{FF2B5EF4-FFF2-40B4-BE49-F238E27FC236}">
                <a16:creationId xmlns:a16="http://schemas.microsoft.com/office/drawing/2014/main" xmlns="" id="{FB37E10F-0A6A-4D70-A957-40DDD0CF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088" y="4110674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12615100</a:t>
            </a: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xmlns="" id="{79A98650-1661-4396-8C15-F65647CC4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088" y="4313594"/>
            <a:ext cx="21489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для воды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Coach»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в форме гантели</a:t>
            </a:r>
            <a:endParaRPr lang="en-US" sz="1200" dirty="0">
              <a:latin typeface="Segoe UI Semibold" panose="020B0702040204020203" pitchFamily="34" charset="0"/>
            </a:endParaRPr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xmlns="" id="{05822B6B-3BFE-47AF-99DE-7E7F979B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339" y="4772335"/>
            <a:ext cx="965820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656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54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4493AA48-53F5-49A6-A927-D102C6616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54" y="6197789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9A8CD850-3EA3-46B4-BC09-D6BB5E20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47" y="5814717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9512206-B6FC-4F3F-A5F8-E8C8DEBB1779}"/>
              </a:ext>
            </a:extLst>
          </p:cNvPr>
          <p:cNvSpPr txBox="1"/>
          <p:nvPr/>
        </p:nvSpPr>
        <p:spPr>
          <a:xfrm>
            <a:off x="3577027" y="5808045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500 мл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138E363-A06A-4081-8287-21BBAC437F31}"/>
              </a:ext>
            </a:extLst>
          </p:cNvPr>
          <p:cNvSpPr txBox="1"/>
          <p:nvPr/>
        </p:nvSpPr>
        <p:spPr>
          <a:xfrm>
            <a:off x="3573154" y="6196310"/>
            <a:ext cx="9685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PET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- пластик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B599A52-E3BC-4CE3-ACB0-46ABDA89BDCE}"/>
              </a:ext>
            </a:extLst>
          </p:cNvPr>
          <p:cNvSpPr txBox="1"/>
          <p:nvPr/>
        </p:nvSpPr>
        <p:spPr>
          <a:xfrm>
            <a:off x="3223374" y="5090784"/>
            <a:ext cx="238558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Необычный дизайн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2 в 1: можно использоваться как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гантелю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0,5 кг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494B4CFB-EBF4-46F5-A94C-703C7E68AA3F}"/>
              </a:ext>
            </a:extLst>
          </p:cNvPr>
          <p:cNvSpPr/>
          <p:nvPr/>
        </p:nvSpPr>
        <p:spPr>
          <a:xfrm rot="16200000">
            <a:off x="4755272" y="6232141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16FF2624-7DEE-450D-AAA3-5D79C84F444D}"/>
              </a:ext>
            </a:extLst>
          </p:cNvPr>
          <p:cNvSpPr/>
          <p:nvPr/>
        </p:nvSpPr>
        <p:spPr>
          <a:xfrm rot="16200000">
            <a:off x="4755272" y="6030925"/>
            <a:ext cx="155222" cy="155222"/>
          </a:xfrm>
          <a:prstGeom prst="ellipse">
            <a:avLst/>
          </a:prstGeom>
          <a:solidFill>
            <a:srgbClr val="02B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B02C5CBF-0B08-4532-8485-FC51E7D5CC83}"/>
              </a:ext>
            </a:extLst>
          </p:cNvPr>
          <p:cNvSpPr/>
          <p:nvPr/>
        </p:nvSpPr>
        <p:spPr>
          <a:xfrm rot="16200000">
            <a:off x="4755272" y="5829710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DC5D006-03CE-4EB7-A503-6EDCC4F29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59" y="5713419"/>
            <a:ext cx="816179" cy="816179"/>
          </a:xfrm>
          <a:prstGeom prst="rect">
            <a:avLst/>
          </a:prstGeom>
        </p:spPr>
      </p:pic>
      <p:sp>
        <p:nvSpPr>
          <p:cNvPr id="67" name="Овал 66">
            <a:extLst>
              <a:ext uri="{FF2B5EF4-FFF2-40B4-BE49-F238E27FC236}">
                <a16:creationId xmlns:a16="http://schemas.microsoft.com/office/drawing/2014/main" xmlns="" id="{20782AFF-436A-4BCF-A03B-1B2A1F50A0D1}"/>
              </a:ext>
            </a:extLst>
          </p:cNvPr>
          <p:cNvSpPr/>
          <p:nvPr/>
        </p:nvSpPr>
        <p:spPr>
          <a:xfrm>
            <a:off x="7139889" y="5871993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xmlns="" id="{5F3D623D-671A-4141-9F90-BE1CBE70A245}"/>
              </a:ext>
            </a:extLst>
          </p:cNvPr>
          <p:cNvSpPr/>
          <p:nvPr/>
        </p:nvSpPr>
        <p:spPr>
          <a:xfrm>
            <a:off x="7544321" y="5871993"/>
            <a:ext cx="155222" cy="155222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xmlns="" id="{C9D5184C-798F-4F88-9DEB-D816B7ADC8BD}"/>
              </a:ext>
            </a:extLst>
          </p:cNvPr>
          <p:cNvSpPr/>
          <p:nvPr/>
        </p:nvSpPr>
        <p:spPr>
          <a:xfrm>
            <a:off x="7950754" y="5871992"/>
            <a:ext cx="155222" cy="155222"/>
          </a:xfrm>
          <a:prstGeom prst="ellipse">
            <a:avLst/>
          </a:prstGeom>
          <a:solidFill>
            <a:srgbClr val="02B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xmlns="" id="{C9613B12-5980-49B6-A91C-3C3F2D19BF2D}"/>
              </a:ext>
            </a:extLst>
          </p:cNvPr>
          <p:cNvSpPr/>
          <p:nvPr/>
        </p:nvSpPr>
        <p:spPr>
          <a:xfrm>
            <a:off x="7746536" y="5871993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xmlns="" id="{BD4A5E57-153A-413D-8952-51F2FFB0E68B}"/>
              </a:ext>
            </a:extLst>
          </p:cNvPr>
          <p:cNvSpPr/>
          <p:nvPr/>
        </p:nvSpPr>
        <p:spPr>
          <a:xfrm>
            <a:off x="7342105" y="5871993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Picture 3" descr="G:\РАБОТА 2\ПРЕЗА РЮКЗАКИ АПРЕЛЬ 2019\логотипы\11.png">
            <a:extLst>
              <a:ext uri="{FF2B5EF4-FFF2-40B4-BE49-F238E27FC236}">
                <a16:creationId xmlns:a16="http://schemas.microsoft.com/office/drawing/2014/main" xmlns="" id="{CF2B9FAA-6669-4D54-A138-3CE841CA3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884">
            <a:off x="7233961" y="1836919"/>
            <a:ext cx="795713" cy="80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4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9C8FDD6D-A073-4739-A270-30EBD2634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r="41764"/>
          <a:stretch/>
        </p:blipFill>
        <p:spPr>
          <a:xfrm flipH="1">
            <a:off x="4805090" y="-11015"/>
            <a:ext cx="4337062" cy="687473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92D41190-FFB7-42AB-8F39-39CE31479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5" y="344938"/>
            <a:ext cx="1658231" cy="4070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318BCD-A396-4565-9E91-70934D4ED0E2}"/>
              </a:ext>
            </a:extLst>
          </p:cNvPr>
          <p:cNvSpPr txBox="1"/>
          <p:nvPr/>
        </p:nvSpPr>
        <p:spPr>
          <a:xfrm>
            <a:off x="190129" y="19887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СПОРТ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94C255E-66B5-41A2-A870-46E9EB99E744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xmlns="" id="{1671D48D-8C55-4A5A-A8BA-98D7D6F6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083" y="410856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522413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xmlns="" id="{4B37BAB8-DF20-467E-8D18-7606AFB25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083" y="613776"/>
            <a:ext cx="2179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Спортивная 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Flex»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xmlns="" id="{DB92B4E1-6C9C-4F5C-AC08-6D4EC582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334" y="924465"/>
            <a:ext cx="972064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462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2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84D7FF96-06F9-4F3C-99BC-50B273E6F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83" y="4579583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F5881823-88F7-423C-B813-8DBDCC26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76" y="4196511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030BA01-A997-4C41-82E5-AFC876D10CE3}"/>
              </a:ext>
            </a:extLst>
          </p:cNvPr>
          <p:cNvSpPr txBox="1"/>
          <p:nvPr/>
        </p:nvSpPr>
        <p:spPr>
          <a:xfrm>
            <a:off x="5422756" y="4189839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709 мл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BEFF1AF-3BEB-4719-A825-0DF338774C86}"/>
              </a:ext>
            </a:extLst>
          </p:cNvPr>
          <p:cNvSpPr txBox="1"/>
          <p:nvPr/>
        </p:nvSpPr>
        <p:spPr>
          <a:xfrm>
            <a:off x="5418883" y="4578104"/>
            <a:ext cx="683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Пластик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7ECC4DD-F20B-4DDE-A1DA-A9380F37DA18}"/>
              </a:ext>
            </a:extLst>
          </p:cNvPr>
          <p:cNvSpPr txBox="1"/>
          <p:nvPr/>
        </p:nvSpPr>
        <p:spPr>
          <a:xfrm>
            <a:off x="6814723" y="1242914"/>
            <a:ext cx="2026517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Поворотный механизм </a:t>
            </a:r>
            <a:endParaRPr lang="en-US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открытия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Силиконовые вставки 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от скольжения в руке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Пластичный корпус для 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регулирования силы струи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9CE2825C-5D6A-4619-A9AC-AC0799AF50A9}"/>
              </a:ext>
            </a:extLst>
          </p:cNvPr>
          <p:cNvSpPr/>
          <p:nvPr/>
        </p:nvSpPr>
        <p:spPr>
          <a:xfrm rot="5400000">
            <a:off x="5615706" y="3597025"/>
            <a:ext cx="155222" cy="155222"/>
          </a:xfrm>
          <a:prstGeom prst="ellipse">
            <a:avLst/>
          </a:prstGeom>
          <a:solidFill>
            <a:srgbClr val="ED9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C8102E98-0E46-488F-8D5E-B5D2F0D69A75}"/>
              </a:ext>
            </a:extLst>
          </p:cNvPr>
          <p:cNvSpPr/>
          <p:nvPr/>
        </p:nvSpPr>
        <p:spPr>
          <a:xfrm rot="5400000">
            <a:off x="5615706" y="3801243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D2C985C2-02AD-4078-885F-A42ED1AF05D2}"/>
              </a:ext>
            </a:extLst>
          </p:cNvPr>
          <p:cNvSpPr/>
          <p:nvPr/>
        </p:nvSpPr>
        <p:spPr>
          <a:xfrm rot="5400000">
            <a:off x="5615706" y="3392807"/>
            <a:ext cx="155222" cy="155222"/>
          </a:xfrm>
          <a:prstGeom prst="ellipse">
            <a:avLst/>
          </a:prstGeom>
          <a:solidFill>
            <a:srgbClr val="65A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7EDF7B42-D95F-4212-B57C-32620FF4F7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0"/>
          <a:stretch/>
        </p:blipFill>
        <p:spPr>
          <a:xfrm>
            <a:off x="44721" y="3407894"/>
            <a:ext cx="1347516" cy="34600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32491F6-57C8-456C-A169-2E6F52AD1099}"/>
              </a:ext>
            </a:extLst>
          </p:cNvPr>
          <p:cNvSpPr txBox="1"/>
          <p:nvPr/>
        </p:nvSpPr>
        <p:spPr>
          <a:xfrm>
            <a:off x="302760" y="1802959"/>
            <a:ext cx="255550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Корпус с покрытием 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soft-touch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Трубка для питья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Возможность круговой гравировки</a:t>
            </a:r>
          </a:p>
        </p:txBody>
      </p:sp>
      <p:sp>
        <p:nvSpPr>
          <p:cNvPr id="40" name="TextBox 11">
            <a:extLst>
              <a:ext uri="{FF2B5EF4-FFF2-40B4-BE49-F238E27FC236}">
                <a16:creationId xmlns:a16="http://schemas.microsoft.com/office/drawing/2014/main" xmlns="" id="{2D78AE29-A3C7-49C8-8D36-04205BE3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74" y="946189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828022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E072989F-4140-463E-B928-0DFD9B106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74" y="1149109"/>
            <a:ext cx="26886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Бутылка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спортивная</a:t>
            </a:r>
            <a:r>
              <a:rPr lang="en-US" sz="1200" dirty="0">
                <a:latin typeface="Segoe UI Semibold" panose="020B0702040204020203" pitchFamily="34" charset="0"/>
              </a:rPr>
              <a:t> </a:t>
            </a:r>
            <a:r>
              <a:rPr lang="ru-RU" sz="1200" dirty="0">
                <a:latin typeface="Segoe UI Semibold" panose="020B0702040204020203" pitchFamily="34" charset="0"/>
              </a:rPr>
              <a:t>«Коста-Рика</a:t>
            </a:r>
            <a:r>
              <a:rPr lang="en-US" sz="1200" dirty="0">
                <a:latin typeface="Segoe UI Semibold" panose="020B0702040204020203" pitchFamily="34" charset="0"/>
              </a:rPr>
              <a:t>»</a:t>
            </a: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xmlns="" id="{CF390D65-4242-41BD-95B4-1F86C891C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25" y="1484510"/>
            <a:ext cx="1008512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747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33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3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FC8121CD-7180-4503-86B0-B9B08F7A2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4" y="2836379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97059256-565A-4B1C-9E9E-58F42528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7" y="2453307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5AE263A-B17E-4237-8258-D1BF8071448A}"/>
              </a:ext>
            </a:extLst>
          </p:cNvPr>
          <p:cNvSpPr txBox="1"/>
          <p:nvPr/>
        </p:nvSpPr>
        <p:spPr>
          <a:xfrm>
            <a:off x="626987" y="2446635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6A82AA6-0971-474E-AA21-E891DA26EEFB}"/>
              </a:ext>
            </a:extLst>
          </p:cNvPr>
          <p:cNvSpPr txBox="1"/>
          <p:nvPr/>
        </p:nvSpPr>
        <p:spPr>
          <a:xfrm>
            <a:off x="623114" y="2834900"/>
            <a:ext cx="19912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сталь/пластик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 покрытием 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soft-touch</a:t>
            </a:r>
            <a:endParaRPr lang="ru-RU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33C2F40-5AF4-4640-A327-8D87A59C4743}"/>
              </a:ext>
            </a:extLst>
          </p:cNvPr>
          <p:cNvSpPr txBox="1"/>
          <p:nvPr/>
        </p:nvSpPr>
        <p:spPr>
          <a:xfrm>
            <a:off x="2050564" y="5405047"/>
            <a:ext cx="17155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Продуманный дизайн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Трубка для питья</a:t>
            </a: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xmlns="" id="{738FEA3C-931B-4434-8640-297A079F1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278" y="4548277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10046400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xmlns="" id="{D537A3AB-F507-4D02-BCD2-FC6B8FE96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278" y="4751197"/>
            <a:ext cx="22688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Спортивная бутылка «</a:t>
            </a:r>
            <a:r>
              <a:rPr lang="en-US" sz="1200" dirty="0">
                <a:latin typeface="Segoe UI Semibold" panose="020B0702040204020203" pitchFamily="34" charset="0"/>
              </a:rPr>
              <a:t>Trixie»</a:t>
            </a: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xmlns="" id="{21ED88CE-D19E-44AD-A1B5-B1953C328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528" y="5086598"/>
            <a:ext cx="1087957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367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30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52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6469FA0F-FE7F-4702-9710-F2FC7B6B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18" y="6346700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E392B9B3-E58B-4D6B-823B-46043938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11" y="5963628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EB0C744-ECEC-4EFE-BAD1-CC833D42EBF6}"/>
              </a:ext>
            </a:extLst>
          </p:cNvPr>
          <p:cNvSpPr txBox="1"/>
          <p:nvPr/>
        </p:nvSpPr>
        <p:spPr>
          <a:xfrm>
            <a:off x="2374791" y="5956956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750 мл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380A2C1-BFF5-4C10-9607-782D55C45CB5}"/>
              </a:ext>
            </a:extLst>
          </p:cNvPr>
          <p:cNvSpPr txBox="1"/>
          <p:nvPr/>
        </p:nvSpPr>
        <p:spPr>
          <a:xfrm>
            <a:off x="2370918" y="6345221"/>
            <a:ext cx="14590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Нержавеющая сталь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000862A6-ACD6-45BF-B698-F032F092044A}"/>
              </a:ext>
            </a:extLst>
          </p:cNvPr>
          <p:cNvSpPr/>
          <p:nvPr/>
        </p:nvSpPr>
        <p:spPr>
          <a:xfrm rot="5400000">
            <a:off x="1565951" y="5506675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88EEEB0C-7015-41B1-AE21-1B82E5311C4C}"/>
              </a:ext>
            </a:extLst>
          </p:cNvPr>
          <p:cNvSpPr/>
          <p:nvPr/>
        </p:nvSpPr>
        <p:spPr>
          <a:xfrm rot="5400000">
            <a:off x="1566406" y="5911107"/>
            <a:ext cx="155222" cy="1552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313F9642-3115-445A-8469-CFC9558C354D}"/>
              </a:ext>
            </a:extLst>
          </p:cNvPr>
          <p:cNvSpPr/>
          <p:nvPr/>
        </p:nvSpPr>
        <p:spPr>
          <a:xfrm rot="5400000">
            <a:off x="1565951" y="5708891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65457A11-9F58-484E-A39A-CCB7CB05A68C}"/>
              </a:ext>
            </a:extLst>
          </p:cNvPr>
          <p:cNvSpPr/>
          <p:nvPr/>
        </p:nvSpPr>
        <p:spPr>
          <a:xfrm rot="5400000">
            <a:off x="3013098" y="1885363"/>
            <a:ext cx="155222" cy="155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50F3166C-B1E1-44F0-A73B-7DC1FA16968A}"/>
              </a:ext>
            </a:extLst>
          </p:cNvPr>
          <p:cNvSpPr/>
          <p:nvPr/>
        </p:nvSpPr>
        <p:spPr>
          <a:xfrm rot="5400000">
            <a:off x="3013098" y="2494438"/>
            <a:ext cx="155222" cy="155222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DE45E62C-DA34-459F-806A-B206D5E01ECE}"/>
              </a:ext>
            </a:extLst>
          </p:cNvPr>
          <p:cNvSpPr/>
          <p:nvPr/>
        </p:nvSpPr>
        <p:spPr>
          <a:xfrm rot="5400000">
            <a:off x="3013098" y="2697463"/>
            <a:ext cx="155222" cy="1552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D2ECF17E-43EE-4DC4-9472-85AC8B7AD495}"/>
              </a:ext>
            </a:extLst>
          </p:cNvPr>
          <p:cNvSpPr/>
          <p:nvPr/>
        </p:nvSpPr>
        <p:spPr>
          <a:xfrm rot="5400000">
            <a:off x="3013098" y="2291413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758FC5B8-AFC6-4D27-9DE3-3C32A8F2B959}"/>
              </a:ext>
            </a:extLst>
          </p:cNvPr>
          <p:cNvSpPr/>
          <p:nvPr/>
        </p:nvSpPr>
        <p:spPr>
          <a:xfrm rot="5400000">
            <a:off x="3013098" y="2088388"/>
            <a:ext cx="155222" cy="15522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xmlns="" id="{075EC60A-3DB8-4BDC-B291-F85F2F003B43}"/>
              </a:ext>
            </a:extLst>
          </p:cNvPr>
          <p:cNvSpPr/>
          <p:nvPr/>
        </p:nvSpPr>
        <p:spPr>
          <a:xfrm>
            <a:off x="3013098" y="2900490"/>
            <a:ext cx="155222" cy="155222"/>
          </a:xfrm>
          <a:prstGeom prst="ellipse">
            <a:avLst/>
          </a:prstGeom>
          <a:solidFill>
            <a:srgbClr val="029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4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6E629D-9152-4A66-8760-C721904FD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 t="4667" r="9661" b="4834"/>
          <a:stretch/>
        </p:blipFill>
        <p:spPr>
          <a:xfrm>
            <a:off x="4446166" y="-12582"/>
            <a:ext cx="4697834" cy="6870582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AE89DAF-CEDA-47C1-929E-0C141A7067F0}"/>
              </a:ext>
            </a:extLst>
          </p:cNvPr>
          <p:cNvSpPr/>
          <p:nvPr/>
        </p:nvSpPr>
        <p:spPr>
          <a:xfrm>
            <a:off x="4711016" y="3947179"/>
            <a:ext cx="2021673" cy="2691826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44655D4-F07B-48C0-BB63-EA46604F9E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4"/>
          <a:stretch/>
        </p:blipFill>
        <p:spPr>
          <a:xfrm>
            <a:off x="379630" y="2958926"/>
            <a:ext cx="1903085" cy="3899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006393-D26D-4482-B0D6-A51EA9BF6073}"/>
              </a:ext>
            </a:extLst>
          </p:cNvPr>
          <p:cNvSpPr txBox="1"/>
          <p:nvPr/>
        </p:nvSpPr>
        <p:spPr>
          <a:xfrm>
            <a:off x="190129" y="198875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tserrat Black" panose="00000A00000000000000" pitchFamily="2" charset="-52"/>
              </a:rPr>
              <a:t>БЕРУ С СОБОЙ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8EB3713-82B4-4E60-BCCD-E94DC00D36B2}"/>
              </a:ext>
            </a:extLst>
          </p:cNvPr>
          <p:cNvSpPr/>
          <p:nvPr/>
        </p:nvSpPr>
        <p:spPr>
          <a:xfrm>
            <a:off x="287353" y="568207"/>
            <a:ext cx="1348500" cy="119690"/>
          </a:xfrm>
          <a:prstGeom prst="rect">
            <a:avLst/>
          </a:prstGeom>
          <a:solidFill>
            <a:srgbClr val="F4E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74C0D3-EF1C-46F8-B756-253782F34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-266" b="9456"/>
          <a:stretch/>
        </p:blipFill>
        <p:spPr>
          <a:xfrm>
            <a:off x="2203859" y="2571563"/>
            <a:ext cx="1964460" cy="42864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C760BB6D-E716-432B-8966-2C590D5F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02" y="1006140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ru-RU" sz="1100" dirty="0">
                <a:latin typeface="Segoe UI Light" panose="020B0502040204020203" pitchFamily="34" charset="0"/>
              </a:rPr>
              <a:t>1002</a:t>
            </a:r>
            <a:r>
              <a:rPr lang="ru-RU" altLang="ru-RU" sz="1100" dirty="0">
                <a:latin typeface="Segoe UI Light" panose="020B0502040204020203" pitchFamily="34" charset="0"/>
              </a:rPr>
              <a:t>5001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267713A3-0604-4966-881B-0505E29CC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02" y="1209060"/>
            <a:ext cx="1680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Емкость для питья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Cabo»</a:t>
            </a:r>
            <a:r>
              <a:rPr lang="ru-RU" sz="1200" dirty="0">
                <a:latin typeface="Segoe UI Semibold" panose="020B0702040204020203" pitchFamily="34" charset="0"/>
              </a:rPr>
              <a:t> с карабином</a:t>
            </a:r>
            <a:endParaRPr lang="en-US" sz="1200" dirty="0">
              <a:latin typeface="Segoe UI Semibold" panose="020B0702040204020203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A90479A8-15DB-4EFA-885A-2E5DF8269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52" y="1667801"/>
            <a:ext cx="986318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239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98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D6BB80-85DF-4E39-8EFC-27E7B916C11B}"/>
              </a:ext>
            </a:extLst>
          </p:cNvPr>
          <p:cNvSpPr txBox="1"/>
          <p:nvPr/>
        </p:nvSpPr>
        <p:spPr>
          <a:xfrm>
            <a:off x="2888420" y="1689851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600 мл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01251B-5E47-4899-ABE1-2A19E7374C8F}"/>
              </a:ext>
            </a:extLst>
          </p:cNvPr>
          <p:cNvSpPr txBox="1"/>
          <p:nvPr/>
        </p:nvSpPr>
        <p:spPr>
          <a:xfrm>
            <a:off x="2884547" y="2083705"/>
            <a:ext cx="9220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Полиэтилен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142196-1754-4383-A76A-D5AF0ED6AB94}"/>
              </a:ext>
            </a:extLst>
          </p:cNvPr>
          <p:cNvSpPr txBox="1"/>
          <p:nvPr/>
        </p:nvSpPr>
        <p:spPr>
          <a:xfrm>
            <a:off x="495188" y="1986250"/>
            <a:ext cx="16834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Компактная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Карабин в комплекте</a:t>
            </a:r>
          </a:p>
        </p:txBody>
      </p:sp>
      <p:pic>
        <p:nvPicPr>
          <p:cNvPr id="14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1CEC5B0D-64BC-42EB-93BB-1FD58EC5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24" y="2086170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2309956C-4A18-40BA-A7FC-C9925E2F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17" y="1703098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FF969241-DF82-498F-A1F4-D161C482B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395" y="3947179"/>
            <a:ext cx="848555" cy="3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1100" dirty="0">
                <a:latin typeface="Segoe UI Light" panose="020B0502040204020203" pitchFamily="34" charset="0"/>
              </a:rPr>
              <a:t>840002</a:t>
            </a:r>
            <a:endParaRPr lang="en-US" altLang="ru-RU" sz="1100" dirty="0">
              <a:latin typeface="Segoe UI Light" panose="020B0502040204020203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49FB5295-D9D5-4431-89C9-726E37207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395" y="4150099"/>
            <a:ext cx="1517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1200" dirty="0">
                <a:latin typeface="Segoe UI Semibold" panose="020B0702040204020203" pitchFamily="34" charset="0"/>
              </a:rPr>
              <a:t>Складная бутылка</a:t>
            </a:r>
          </a:p>
          <a:p>
            <a:r>
              <a:rPr lang="ru-RU" sz="1200" dirty="0">
                <a:latin typeface="Segoe UI Semibold" panose="020B0702040204020203" pitchFamily="34" charset="0"/>
              </a:rPr>
              <a:t>«</a:t>
            </a:r>
            <a:r>
              <a:rPr lang="en-US" sz="1200" dirty="0">
                <a:latin typeface="Segoe UI Semibold" panose="020B0702040204020203" pitchFamily="34" charset="0"/>
              </a:rPr>
              <a:t>Twist»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xmlns="" id="{98E4784C-ADA8-4AA1-91F3-65E5B34CD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645" y="4608840"/>
            <a:ext cx="1060360" cy="27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 </a:t>
            </a:r>
            <a:r>
              <a:rPr lang="ru-RU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108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baseline="30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65</a:t>
            </a:r>
            <a:r>
              <a:rPr lang="en-US" altLang="ru-RU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ru-RU" altLang="ru-RU" sz="12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руб</a:t>
            </a:r>
            <a:r>
              <a:rPr lang="ru-RU" altLang="ru-RU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altLang="ru-RU" sz="12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539ABE-FD6A-487F-9AB5-BD96E686AC69}"/>
              </a:ext>
            </a:extLst>
          </p:cNvPr>
          <p:cNvSpPr txBox="1"/>
          <p:nvPr/>
        </p:nvSpPr>
        <p:spPr>
          <a:xfrm>
            <a:off x="5126888" y="5874625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0 мл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66B1758-CF38-4ED6-835C-EC61D0F37836}"/>
              </a:ext>
            </a:extLst>
          </p:cNvPr>
          <p:cNvSpPr txBox="1"/>
          <p:nvPr/>
        </p:nvSpPr>
        <p:spPr>
          <a:xfrm>
            <a:off x="5123015" y="6268479"/>
            <a:ext cx="6832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Пластик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F54A4BA-2CFE-4B38-BD8C-10C702573611}"/>
              </a:ext>
            </a:extLst>
          </p:cNvPr>
          <p:cNvSpPr txBox="1"/>
          <p:nvPr/>
        </p:nvSpPr>
        <p:spPr>
          <a:xfrm>
            <a:off x="4781681" y="4927289"/>
            <a:ext cx="198002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Компактно складывается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Открывается с помощью</a:t>
            </a:r>
          </a:p>
          <a:p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     кнопки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Силиконовая поилка</a:t>
            </a:r>
          </a:p>
          <a:p>
            <a:pPr marL="171450" indent="-171450">
              <a:buFontTx/>
              <a:buChar char="-"/>
            </a:pPr>
            <a:r>
              <a:rPr lang="ru-RU" sz="1050" dirty="0">
                <a:latin typeface="Segoe UI" panose="020B0502040204020203" pitchFamily="34" charset="0"/>
                <a:cs typeface="Segoe UI" panose="020B0502040204020203" pitchFamily="34" charset="0"/>
              </a:rPr>
              <a:t>Мерная шкала на корпусе</a:t>
            </a:r>
          </a:p>
        </p:txBody>
      </p:sp>
      <p:pic>
        <p:nvPicPr>
          <p:cNvPr id="24" name="Picture 3" descr="G:\РАБОТА 2\ПРЕЗА РЮКЗАКИ АПРЕЛЬ 2019\ПРЕЗА ХОЛОДИЛЬНИКИ\иконки\Материал.png">
            <a:extLst>
              <a:ext uri="{FF2B5EF4-FFF2-40B4-BE49-F238E27FC236}">
                <a16:creationId xmlns:a16="http://schemas.microsoft.com/office/drawing/2014/main" xmlns="" id="{6951AF28-677E-46F1-8CAC-BFCFDE0D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92" y="6270944"/>
            <a:ext cx="253916" cy="2539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G:\РАБОТА 2\ПРЕЗА РЮКЗАКИ АПРЕЛЬ 2019\ПРЕЗА ХОЛОДИЛЬНИКИ\иконки\Размер.png">
            <a:extLst>
              <a:ext uri="{FF2B5EF4-FFF2-40B4-BE49-F238E27FC236}">
                <a16:creationId xmlns:a16="http://schemas.microsoft.com/office/drawing/2014/main" xmlns="" id="{301E34E1-B107-4BFE-A0EE-6DBB7E5A1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85" y="5887872"/>
            <a:ext cx="248731" cy="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62436069-C39A-4812-A952-EAF49E978597}"/>
              </a:ext>
            </a:extLst>
          </p:cNvPr>
          <p:cNvGrpSpPr/>
          <p:nvPr/>
        </p:nvGrpSpPr>
        <p:grpSpPr>
          <a:xfrm rot="16200000">
            <a:off x="880689" y="2197440"/>
            <a:ext cx="155222" cy="764297"/>
            <a:chOff x="3013098" y="2088388"/>
            <a:chExt cx="155222" cy="764297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1324CCF7-EF7D-459A-8128-DE7EAA8CD1BE}"/>
                </a:ext>
              </a:extLst>
            </p:cNvPr>
            <p:cNvSpPr/>
            <p:nvPr/>
          </p:nvSpPr>
          <p:spPr>
            <a:xfrm rot="5400000">
              <a:off x="3013098" y="2494438"/>
              <a:ext cx="155222" cy="155222"/>
            </a:xfrm>
            <a:prstGeom prst="ellipse">
              <a:avLst/>
            </a:prstGeom>
            <a:solidFill>
              <a:srgbClr val="F68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D6F8F26A-9DFD-4BEC-BFFE-16C237FFC445}"/>
                </a:ext>
              </a:extLst>
            </p:cNvPr>
            <p:cNvSpPr/>
            <p:nvPr/>
          </p:nvSpPr>
          <p:spPr>
            <a:xfrm rot="5400000">
              <a:off x="3013098" y="2697463"/>
              <a:ext cx="155222" cy="155222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6F1B3BEF-E6A3-4F15-99EB-8C07C45EF45A}"/>
                </a:ext>
              </a:extLst>
            </p:cNvPr>
            <p:cNvSpPr/>
            <p:nvPr/>
          </p:nvSpPr>
          <p:spPr>
            <a:xfrm rot="5400000">
              <a:off x="3013098" y="2291413"/>
              <a:ext cx="155222" cy="15522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877526B6-0F40-4C70-B226-A02A302B5AFB}"/>
                </a:ext>
              </a:extLst>
            </p:cNvPr>
            <p:cNvSpPr/>
            <p:nvPr/>
          </p:nvSpPr>
          <p:spPr>
            <a:xfrm rot="5400000">
              <a:off x="3013098" y="2088388"/>
              <a:ext cx="155222" cy="15522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950D1274-ECC5-4C84-B3B7-2B009A166682}"/>
              </a:ext>
            </a:extLst>
          </p:cNvPr>
          <p:cNvSpPr/>
          <p:nvPr/>
        </p:nvSpPr>
        <p:spPr>
          <a:xfrm rot="5400000">
            <a:off x="8609148" y="4951110"/>
            <a:ext cx="155222" cy="155222"/>
          </a:xfrm>
          <a:prstGeom prst="ellipse">
            <a:avLst/>
          </a:prstGeom>
          <a:solidFill>
            <a:srgbClr val="F68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C7BA17D5-DD41-4E1E-AA33-AE6D986541C0}"/>
              </a:ext>
            </a:extLst>
          </p:cNvPr>
          <p:cNvSpPr/>
          <p:nvPr/>
        </p:nvSpPr>
        <p:spPr>
          <a:xfrm rot="5400000">
            <a:off x="8609148" y="5363087"/>
            <a:ext cx="155222" cy="155222"/>
          </a:xfrm>
          <a:prstGeom prst="ellipse">
            <a:avLst/>
          </a:prstGeom>
          <a:solidFill>
            <a:srgbClr val="B1C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2595130A-E49B-4168-BB3B-BA6AB6A4BCE3}"/>
              </a:ext>
            </a:extLst>
          </p:cNvPr>
          <p:cNvSpPr/>
          <p:nvPr/>
        </p:nvSpPr>
        <p:spPr>
          <a:xfrm rot="5400000">
            <a:off x="8609148" y="4552222"/>
            <a:ext cx="155222" cy="15522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9DFED4FC-5CBE-41C6-8FA4-9EBA2FEAEA04}"/>
              </a:ext>
            </a:extLst>
          </p:cNvPr>
          <p:cNvSpPr/>
          <p:nvPr/>
        </p:nvSpPr>
        <p:spPr>
          <a:xfrm rot="5400000">
            <a:off x="8609148" y="4754438"/>
            <a:ext cx="155222" cy="155222"/>
          </a:xfrm>
          <a:prstGeom prst="ellipse">
            <a:avLst/>
          </a:prstGeom>
          <a:solidFill>
            <a:srgbClr val="65A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2EA826B4-BC1B-4E86-BFC1-86CC66A0575A}"/>
              </a:ext>
            </a:extLst>
          </p:cNvPr>
          <p:cNvSpPr/>
          <p:nvPr/>
        </p:nvSpPr>
        <p:spPr>
          <a:xfrm rot="5400000">
            <a:off x="8609148" y="5158869"/>
            <a:ext cx="155222" cy="15522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91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2832</TotalTime>
  <Words>809</Words>
  <Application>Microsoft Office PowerPoint</Application>
  <PresentationFormat>Экран (4:3)</PresentationFormat>
  <Paragraphs>297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Calibri</vt:lpstr>
      <vt:lpstr>Segoe UI Light</vt:lpstr>
      <vt:lpstr>Segoe UI</vt:lpstr>
      <vt:lpstr>Montserrat Black</vt:lpstr>
      <vt:lpstr>Segoe UI Black</vt:lpstr>
      <vt:lpstr>Montserrat SemiBold Italic</vt:lpstr>
      <vt:lpstr>Calibri Light</vt:lpstr>
      <vt:lpstr>Arial</vt:lpstr>
      <vt:lpstr>Segoe UI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Солодова Маргарита Игоревна</dc:creator>
  <cp:lastModifiedBy>Голубева Юлия Александровна</cp:lastModifiedBy>
  <cp:revision>145</cp:revision>
  <dcterms:created xsi:type="dcterms:W3CDTF">2019-07-03T11:40:45Z</dcterms:created>
  <dcterms:modified xsi:type="dcterms:W3CDTF">2022-03-18T12:21:54Z</dcterms:modified>
</cp:coreProperties>
</file>